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5.xml" ContentType="application/vnd.openxmlformats-officedocument.theme+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 id="2147483678" r:id="rId2"/>
    <p:sldMasterId id="2147483690" r:id="rId3"/>
    <p:sldMasterId id="2147483702" r:id="rId4"/>
    <p:sldMasterId id="2147483714" r:id="rId5"/>
    <p:sldMasterId id="2147483726" r:id="rId6"/>
    <p:sldMasterId id="2147483738" r:id="rId7"/>
  </p:sldMasterIdLst>
  <p:sldIdLst>
    <p:sldId id="258" r:id="rId8"/>
    <p:sldId id="259" r:id="rId9"/>
    <p:sldId id="287" r:id="rId10"/>
    <p:sldId id="260" r:id="rId11"/>
    <p:sldId id="288" r:id="rId12"/>
    <p:sldId id="261" r:id="rId13"/>
    <p:sldId id="262" r:id="rId14"/>
    <p:sldId id="263" r:id="rId15"/>
    <p:sldId id="264" r:id="rId16"/>
    <p:sldId id="290" r:id="rId17"/>
    <p:sldId id="265" r:id="rId18"/>
    <p:sldId id="266" r:id="rId19"/>
    <p:sldId id="267" r:id="rId20"/>
    <p:sldId id="268" r:id="rId21"/>
    <p:sldId id="269" r:id="rId22"/>
    <p:sldId id="270" r:id="rId23"/>
    <p:sldId id="271" r:id="rId24"/>
    <p:sldId id="272" r:id="rId25"/>
    <p:sldId id="273" r:id="rId26"/>
    <p:sldId id="274" r:id="rId27"/>
    <p:sldId id="276" r:id="rId28"/>
    <p:sldId id="275" r:id="rId29"/>
    <p:sldId id="277" r:id="rId30"/>
    <p:sldId id="278" r:id="rId31"/>
    <p:sldId id="280" r:id="rId32"/>
    <p:sldId id="279" r:id="rId33"/>
    <p:sldId id="282" r:id="rId34"/>
    <p:sldId id="283" r:id="rId35"/>
    <p:sldId id="281" r:id="rId36"/>
    <p:sldId id="285" r:id="rId37"/>
  </p:sldIdLst>
  <p:sldSz cx="12192000" cy="6858000"/>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005" autoAdjust="0"/>
    <p:restoredTop sz="94660"/>
  </p:normalViewPr>
  <p:slideViewPr>
    <p:cSldViewPr snapToGrid="0">
      <p:cViewPr varScale="1">
        <p:scale>
          <a:sx n="107" d="100"/>
          <a:sy n="107" d="100"/>
        </p:scale>
        <p:origin x="-90" y="-30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4.xml"/><Relationship Id="rId34" Type="http://schemas.openxmlformats.org/officeDocument/2006/relationships/slide" Target="slides/slide27.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CC24C8BB-1A22-42D4-9D85-2BE684EAB24B}" type="datetimeFigureOut">
              <a:rPr lang="ar-IQ" smtClean="0">
                <a:solidFill>
                  <a:prstClr val="black"/>
                </a:solidFill>
              </a:rPr>
              <a:pPr/>
              <a:t>04/06/1442</a:t>
            </a:fld>
            <a:endParaRPr lang="ar-IQ">
              <a:solidFill>
                <a:prstClr val="black"/>
              </a:solidFill>
            </a:endParaRPr>
          </a:p>
        </p:txBody>
      </p:sp>
      <p:sp>
        <p:nvSpPr>
          <p:cNvPr id="5" name="Footer Placeholder 4"/>
          <p:cNvSpPr>
            <a:spLocks noGrp="1"/>
          </p:cNvSpPr>
          <p:nvPr>
            <p:ph type="ftr" sz="quarter" idx="11"/>
          </p:nvPr>
        </p:nvSpPr>
        <p:spPr>
          <a:xfrm>
            <a:off x="2692397" y="5037663"/>
            <a:ext cx="5214635" cy="279400"/>
          </a:xfrm>
        </p:spPr>
        <p:txBody>
          <a:bodyPr/>
          <a:lstStyle/>
          <a:p>
            <a:endParaRPr lang="ar-IQ">
              <a:solidFill>
                <a:prstClr val="black"/>
              </a:solidFill>
            </a:endParaRPr>
          </a:p>
        </p:txBody>
      </p:sp>
      <p:sp>
        <p:nvSpPr>
          <p:cNvPr id="6" name="Slide Number Placeholder 5"/>
          <p:cNvSpPr>
            <a:spLocks noGrp="1"/>
          </p:cNvSpPr>
          <p:nvPr>
            <p:ph type="sldNum" sz="quarter" idx="12"/>
          </p:nvPr>
        </p:nvSpPr>
        <p:spPr>
          <a:xfrm>
            <a:off x="8956900" y="5037663"/>
            <a:ext cx="551167" cy="279400"/>
          </a:xfrm>
        </p:spPr>
        <p:txBody>
          <a:bodyPr/>
          <a:lstStyle/>
          <a:p>
            <a:fld id="{10D3B32D-0269-4C71-BE26-9716ECAF671B}" type="slidenum">
              <a:rPr lang="ar-IQ" smtClean="0">
                <a:solidFill>
                  <a:prstClr val="black"/>
                </a:solidFill>
              </a:rPr>
              <a:pPr/>
              <a:t>‹#›</a:t>
            </a:fld>
            <a:endParaRPr lang="ar-IQ">
              <a:solidFill>
                <a:prstClr val="black"/>
              </a:solidFill>
            </a:endParaRPr>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750699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24C8BB-1A22-42D4-9D85-2BE684EAB24B}" type="datetimeFigureOut">
              <a:rPr lang="ar-IQ" smtClean="0">
                <a:solidFill>
                  <a:prstClr val="black"/>
                </a:solidFill>
              </a:rPr>
              <a:pPr/>
              <a:t>04/06/1442</a:t>
            </a:fld>
            <a:endParaRPr lang="ar-IQ">
              <a:solidFill>
                <a:prstClr val="black"/>
              </a:solidFill>
            </a:endParaRPr>
          </a:p>
        </p:txBody>
      </p:sp>
      <p:sp>
        <p:nvSpPr>
          <p:cNvPr id="6" name="Footer Placeholder 5"/>
          <p:cNvSpPr>
            <a:spLocks noGrp="1"/>
          </p:cNvSpPr>
          <p:nvPr>
            <p:ph type="ftr" sz="quarter" idx="11"/>
          </p:nvPr>
        </p:nvSpPr>
        <p:spPr/>
        <p:txBody>
          <a:bodyPr/>
          <a:lstStyle/>
          <a:p>
            <a:endParaRPr lang="ar-IQ">
              <a:solidFill>
                <a:prstClr val="black"/>
              </a:solidFill>
            </a:endParaRPr>
          </a:p>
        </p:txBody>
      </p:sp>
      <p:sp>
        <p:nvSpPr>
          <p:cNvPr id="7" name="Slide Number Placeholder 6"/>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spTree>
    <p:extLst>
      <p:ext uri="{BB962C8B-B14F-4D97-AF65-F5344CB8AC3E}">
        <p14:creationId xmlns:p14="http://schemas.microsoft.com/office/powerpoint/2010/main" val="2475951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24C8BB-1A22-42D4-9D85-2BE684EAB24B}" type="datetimeFigureOut">
              <a:rPr lang="ar-IQ" smtClean="0">
                <a:solidFill>
                  <a:prstClr val="black"/>
                </a:solidFill>
              </a:rPr>
              <a:pPr/>
              <a:t>04/06/1442</a:t>
            </a:fld>
            <a:endParaRPr lang="ar-IQ">
              <a:solidFill>
                <a:prstClr val="black"/>
              </a:solidFill>
            </a:endParaRPr>
          </a:p>
        </p:txBody>
      </p:sp>
      <p:sp>
        <p:nvSpPr>
          <p:cNvPr id="5" name="Footer Placeholder 4"/>
          <p:cNvSpPr>
            <a:spLocks noGrp="1"/>
          </p:cNvSpPr>
          <p:nvPr>
            <p:ph type="ftr" sz="quarter" idx="11"/>
          </p:nvPr>
        </p:nvSpPr>
        <p:spPr/>
        <p:txBody>
          <a:bodyPr/>
          <a:lstStyle/>
          <a:p>
            <a:endParaRPr lang="ar-IQ">
              <a:solidFill>
                <a:prstClr val="black"/>
              </a:solidFill>
            </a:endParaRPr>
          </a:p>
        </p:txBody>
      </p:sp>
      <p:sp>
        <p:nvSpPr>
          <p:cNvPr id="6" name="Slide Number Placeholder 5"/>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228439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24C8BB-1A22-42D4-9D85-2BE684EAB24B}" type="datetimeFigureOut">
              <a:rPr lang="ar-IQ" smtClean="0">
                <a:solidFill>
                  <a:prstClr val="black"/>
                </a:solidFill>
              </a:rPr>
              <a:pPr/>
              <a:t>04/06/1442</a:t>
            </a:fld>
            <a:endParaRPr lang="ar-IQ">
              <a:solidFill>
                <a:prstClr val="black"/>
              </a:solidFill>
            </a:endParaRPr>
          </a:p>
        </p:txBody>
      </p:sp>
      <p:sp>
        <p:nvSpPr>
          <p:cNvPr id="5" name="Footer Placeholder 4"/>
          <p:cNvSpPr>
            <a:spLocks noGrp="1"/>
          </p:cNvSpPr>
          <p:nvPr>
            <p:ph type="ftr" sz="quarter" idx="11"/>
          </p:nvPr>
        </p:nvSpPr>
        <p:spPr/>
        <p:txBody>
          <a:bodyPr/>
          <a:lstStyle/>
          <a:p>
            <a:endParaRPr lang="ar-IQ">
              <a:solidFill>
                <a:prstClr val="black"/>
              </a:solidFill>
            </a:endParaRPr>
          </a:p>
        </p:txBody>
      </p:sp>
      <p:sp>
        <p:nvSpPr>
          <p:cNvPr id="6" name="Slide Number Placeholder 5"/>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r>
              <a:rPr lang="en-US" sz="8000" dirty="0">
                <a:solidFill>
                  <a:prstClr val="black"/>
                </a:solidFill>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r>
              <a:rPr lang="en-US" sz="8000" dirty="0">
                <a:solidFill>
                  <a:prstClr val="black"/>
                </a:solidFill>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109492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24C8BB-1A22-42D4-9D85-2BE684EAB24B}" type="datetimeFigureOut">
              <a:rPr lang="ar-IQ" smtClean="0">
                <a:solidFill>
                  <a:prstClr val="black"/>
                </a:solidFill>
              </a:rPr>
              <a:pPr/>
              <a:t>04/06/1442</a:t>
            </a:fld>
            <a:endParaRPr lang="ar-IQ">
              <a:solidFill>
                <a:prstClr val="black"/>
              </a:solidFill>
            </a:endParaRPr>
          </a:p>
        </p:txBody>
      </p:sp>
      <p:sp>
        <p:nvSpPr>
          <p:cNvPr id="5" name="Footer Placeholder 4"/>
          <p:cNvSpPr>
            <a:spLocks noGrp="1"/>
          </p:cNvSpPr>
          <p:nvPr>
            <p:ph type="ftr" sz="quarter" idx="11"/>
          </p:nvPr>
        </p:nvSpPr>
        <p:spPr/>
        <p:txBody>
          <a:bodyPr/>
          <a:lstStyle/>
          <a:p>
            <a:endParaRPr lang="ar-IQ">
              <a:solidFill>
                <a:prstClr val="black"/>
              </a:solidFill>
            </a:endParaRPr>
          </a:p>
        </p:txBody>
      </p:sp>
      <p:sp>
        <p:nvSpPr>
          <p:cNvPr id="6" name="Slide Number Placeholder 5"/>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spTree>
    <p:extLst>
      <p:ext uri="{BB962C8B-B14F-4D97-AF65-F5344CB8AC3E}">
        <p14:creationId xmlns:p14="http://schemas.microsoft.com/office/powerpoint/2010/main" val="9932171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24C8BB-1A22-42D4-9D85-2BE684EAB24B}" type="datetimeFigureOut">
              <a:rPr lang="ar-IQ" smtClean="0">
                <a:solidFill>
                  <a:prstClr val="black"/>
                </a:solidFill>
              </a:rPr>
              <a:pPr/>
              <a:t>04/06/1442</a:t>
            </a:fld>
            <a:endParaRPr lang="ar-IQ">
              <a:solidFill>
                <a:prstClr val="black"/>
              </a:solidFill>
            </a:endParaRPr>
          </a:p>
        </p:txBody>
      </p:sp>
      <p:sp>
        <p:nvSpPr>
          <p:cNvPr id="5" name="Footer Placeholder 4"/>
          <p:cNvSpPr>
            <a:spLocks noGrp="1"/>
          </p:cNvSpPr>
          <p:nvPr>
            <p:ph type="ftr" sz="quarter" idx="11"/>
          </p:nvPr>
        </p:nvSpPr>
        <p:spPr/>
        <p:txBody>
          <a:bodyPr/>
          <a:lstStyle/>
          <a:p>
            <a:endParaRPr lang="ar-IQ">
              <a:solidFill>
                <a:prstClr val="black"/>
              </a:solidFill>
            </a:endParaRPr>
          </a:p>
        </p:txBody>
      </p:sp>
      <p:sp>
        <p:nvSpPr>
          <p:cNvPr id="6" name="Slide Number Placeholder 5"/>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r>
              <a:rPr lang="en-US" sz="8000" dirty="0">
                <a:solidFill>
                  <a:prstClr val="black"/>
                </a:solidFill>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r>
              <a:rPr lang="en-US" sz="8000" dirty="0">
                <a:solidFill>
                  <a:prstClr val="black"/>
                </a:solidFill>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583239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24C8BB-1A22-42D4-9D85-2BE684EAB24B}" type="datetimeFigureOut">
              <a:rPr lang="ar-IQ" smtClean="0">
                <a:solidFill>
                  <a:prstClr val="black"/>
                </a:solidFill>
              </a:rPr>
              <a:pPr/>
              <a:t>04/06/1442</a:t>
            </a:fld>
            <a:endParaRPr lang="ar-IQ">
              <a:solidFill>
                <a:prstClr val="black"/>
              </a:solidFill>
            </a:endParaRPr>
          </a:p>
        </p:txBody>
      </p:sp>
      <p:sp>
        <p:nvSpPr>
          <p:cNvPr id="5" name="Footer Placeholder 4"/>
          <p:cNvSpPr>
            <a:spLocks noGrp="1"/>
          </p:cNvSpPr>
          <p:nvPr>
            <p:ph type="ftr" sz="quarter" idx="11"/>
          </p:nvPr>
        </p:nvSpPr>
        <p:spPr/>
        <p:txBody>
          <a:bodyPr/>
          <a:lstStyle/>
          <a:p>
            <a:endParaRPr lang="ar-IQ">
              <a:solidFill>
                <a:prstClr val="black"/>
              </a:solidFill>
            </a:endParaRPr>
          </a:p>
        </p:txBody>
      </p:sp>
      <p:sp>
        <p:nvSpPr>
          <p:cNvPr id="6" name="Slide Number Placeholder 5"/>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989671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C24C8BB-1A22-42D4-9D85-2BE684EAB24B}" type="datetimeFigureOut">
              <a:rPr lang="ar-IQ" smtClean="0">
                <a:solidFill>
                  <a:prstClr val="black"/>
                </a:solidFill>
              </a:rPr>
              <a:pPr/>
              <a:t>04/06/1442</a:t>
            </a:fld>
            <a:endParaRPr lang="ar-IQ">
              <a:solidFill>
                <a:prstClr val="black"/>
              </a:solidFill>
            </a:endParaRPr>
          </a:p>
        </p:txBody>
      </p:sp>
      <p:sp>
        <p:nvSpPr>
          <p:cNvPr id="5" name="Footer Placeholder 4"/>
          <p:cNvSpPr>
            <a:spLocks noGrp="1"/>
          </p:cNvSpPr>
          <p:nvPr>
            <p:ph type="ftr" sz="quarter" idx="11"/>
          </p:nvPr>
        </p:nvSpPr>
        <p:spPr/>
        <p:txBody>
          <a:bodyPr/>
          <a:lstStyle/>
          <a:p>
            <a:endParaRPr lang="ar-IQ">
              <a:solidFill>
                <a:prstClr val="black"/>
              </a:solidFill>
            </a:endParaRPr>
          </a:p>
        </p:txBody>
      </p:sp>
      <p:sp>
        <p:nvSpPr>
          <p:cNvPr id="6" name="Slide Number Placeholder 5"/>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142986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C24C8BB-1A22-42D4-9D85-2BE684EAB24B}" type="datetimeFigureOut">
              <a:rPr lang="ar-IQ" smtClean="0">
                <a:solidFill>
                  <a:prstClr val="black"/>
                </a:solidFill>
              </a:rPr>
              <a:pPr/>
              <a:t>04/06/1442</a:t>
            </a:fld>
            <a:endParaRPr lang="ar-IQ">
              <a:solidFill>
                <a:prstClr val="black"/>
              </a:solidFill>
            </a:endParaRPr>
          </a:p>
        </p:txBody>
      </p:sp>
      <p:sp>
        <p:nvSpPr>
          <p:cNvPr id="5" name="Footer Placeholder 4"/>
          <p:cNvSpPr>
            <a:spLocks noGrp="1"/>
          </p:cNvSpPr>
          <p:nvPr>
            <p:ph type="ftr" sz="quarter" idx="11"/>
          </p:nvPr>
        </p:nvSpPr>
        <p:spPr/>
        <p:txBody>
          <a:bodyPr/>
          <a:lstStyle/>
          <a:p>
            <a:endParaRPr lang="ar-IQ">
              <a:solidFill>
                <a:prstClr val="black"/>
              </a:solidFill>
            </a:endParaRPr>
          </a:p>
        </p:txBody>
      </p:sp>
      <p:sp>
        <p:nvSpPr>
          <p:cNvPr id="6" name="Slide Number Placeholder 5"/>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636916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IQ"/>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IQ"/>
          </a:p>
        </p:txBody>
      </p:sp>
      <p:sp>
        <p:nvSpPr>
          <p:cNvPr id="4" name="Date Placeholder 3"/>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5" name="Footer Placeholder 4"/>
          <p:cNvSpPr>
            <a:spLocks noGrp="1"/>
          </p:cNvSpPr>
          <p:nvPr>
            <p:ph type="ftr" sz="quarter" idx="11"/>
          </p:nvPr>
        </p:nvSpPr>
        <p:spPr/>
        <p:txBody>
          <a:bodyPr/>
          <a:lstStyle/>
          <a:p>
            <a:endParaRPr lang="ar-IQ">
              <a:solidFill>
                <a:prstClr val="black">
                  <a:tint val="75000"/>
                </a:prstClr>
              </a:solidFill>
            </a:endParaRPr>
          </a:p>
        </p:txBody>
      </p:sp>
      <p:sp>
        <p:nvSpPr>
          <p:cNvPr id="6" name="Slide Number Placeholder 5"/>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1359508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5" name="Footer Placeholder 4"/>
          <p:cNvSpPr>
            <a:spLocks noGrp="1"/>
          </p:cNvSpPr>
          <p:nvPr>
            <p:ph type="ftr" sz="quarter" idx="11"/>
          </p:nvPr>
        </p:nvSpPr>
        <p:spPr/>
        <p:txBody>
          <a:bodyPr/>
          <a:lstStyle/>
          <a:p>
            <a:endParaRPr lang="ar-IQ">
              <a:solidFill>
                <a:prstClr val="black">
                  <a:tint val="75000"/>
                </a:prstClr>
              </a:solidFill>
            </a:endParaRPr>
          </a:p>
        </p:txBody>
      </p:sp>
      <p:sp>
        <p:nvSpPr>
          <p:cNvPr id="6" name="Slide Number Placeholder 5"/>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34538349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C24C8BB-1A22-42D4-9D85-2BE684EAB24B}" type="datetimeFigureOut">
              <a:rPr lang="ar-IQ" smtClean="0">
                <a:solidFill>
                  <a:prstClr val="black"/>
                </a:solidFill>
              </a:rPr>
              <a:pPr/>
              <a:t>04/06/1442</a:t>
            </a:fld>
            <a:endParaRPr lang="ar-IQ">
              <a:solidFill>
                <a:prstClr val="black"/>
              </a:solidFill>
            </a:endParaRPr>
          </a:p>
        </p:txBody>
      </p:sp>
      <p:sp>
        <p:nvSpPr>
          <p:cNvPr id="5" name="Footer Placeholder 4"/>
          <p:cNvSpPr>
            <a:spLocks noGrp="1"/>
          </p:cNvSpPr>
          <p:nvPr>
            <p:ph type="ftr" sz="quarter" idx="11"/>
          </p:nvPr>
        </p:nvSpPr>
        <p:spPr/>
        <p:txBody>
          <a:bodyPr/>
          <a:lstStyle/>
          <a:p>
            <a:endParaRPr lang="ar-IQ">
              <a:solidFill>
                <a:prstClr val="black"/>
              </a:solidFill>
            </a:endParaRPr>
          </a:p>
        </p:txBody>
      </p:sp>
      <p:sp>
        <p:nvSpPr>
          <p:cNvPr id="6" name="Slide Number Placeholder 5"/>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spTree>
    <p:extLst>
      <p:ext uri="{BB962C8B-B14F-4D97-AF65-F5344CB8AC3E}">
        <p14:creationId xmlns:p14="http://schemas.microsoft.com/office/powerpoint/2010/main" val="32813736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IQ"/>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5" name="Footer Placeholder 4"/>
          <p:cNvSpPr>
            <a:spLocks noGrp="1"/>
          </p:cNvSpPr>
          <p:nvPr>
            <p:ph type="ftr" sz="quarter" idx="11"/>
          </p:nvPr>
        </p:nvSpPr>
        <p:spPr/>
        <p:txBody>
          <a:bodyPr/>
          <a:lstStyle/>
          <a:p>
            <a:endParaRPr lang="ar-IQ">
              <a:solidFill>
                <a:prstClr val="black">
                  <a:tint val="75000"/>
                </a:prstClr>
              </a:solidFill>
            </a:endParaRPr>
          </a:p>
        </p:txBody>
      </p:sp>
      <p:sp>
        <p:nvSpPr>
          <p:cNvPr id="6" name="Slide Number Placeholder 5"/>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35574353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Date Placeholder 4"/>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6" name="Footer Placeholder 5"/>
          <p:cNvSpPr>
            <a:spLocks noGrp="1"/>
          </p:cNvSpPr>
          <p:nvPr>
            <p:ph type="ftr" sz="quarter" idx="11"/>
          </p:nvPr>
        </p:nvSpPr>
        <p:spPr/>
        <p:txBody>
          <a:bodyPr/>
          <a:lstStyle/>
          <a:p>
            <a:endParaRPr lang="ar-IQ">
              <a:solidFill>
                <a:prstClr val="black">
                  <a:tint val="75000"/>
                </a:prstClr>
              </a:solidFill>
            </a:endParaRPr>
          </a:p>
        </p:txBody>
      </p:sp>
      <p:sp>
        <p:nvSpPr>
          <p:cNvPr id="7" name="Slide Number Placeholder 6"/>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30604663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IQ"/>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7" name="Date Placeholder 6"/>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8" name="Footer Placeholder 7"/>
          <p:cNvSpPr>
            <a:spLocks noGrp="1"/>
          </p:cNvSpPr>
          <p:nvPr>
            <p:ph type="ftr" sz="quarter" idx="11"/>
          </p:nvPr>
        </p:nvSpPr>
        <p:spPr/>
        <p:txBody>
          <a:bodyPr/>
          <a:lstStyle/>
          <a:p>
            <a:endParaRPr lang="ar-IQ">
              <a:solidFill>
                <a:prstClr val="black">
                  <a:tint val="75000"/>
                </a:prstClr>
              </a:solidFill>
            </a:endParaRPr>
          </a:p>
        </p:txBody>
      </p:sp>
      <p:sp>
        <p:nvSpPr>
          <p:cNvPr id="9" name="Slide Number Placeholder 8"/>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19213541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Date Placeholder 2"/>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4" name="Footer Placeholder 3"/>
          <p:cNvSpPr>
            <a:spLocks noGrp="1"/>
          </p:cNvSpPr>
          <p:nvPr>
            <p:ph type="ftr" sz="quarter" idx="11"/>
          </p:nvPr>
        </p:nvSpPr>
        <p:spPr/>
        <p:txBody>
          <a:bodyPr/>
          <a:lstStyle/>
          <a:p>
            <a:endParaRPr lang="ar-IQ">
              <a:solidFill>
                <a:prstClr val="black">
                  <a:tint val="75000"/>
                </a:prstClr>
              </a:solidFill>
            </a:endParaRPr>
          </a:p>
        </p:txBody>
      </p:sp>
      <p:sp>
        <p:nvSpPr>
          <p:cNvPr id="5" name="Slide Number Placeholder 4"/>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40476922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3" name="Footer Placeholder 2"/>
          <p:cNvSpPr>
            <a:spLocks noGrp="1"/>
          </p:cNvSpPr>
          <p:nvPr>
            <p:ph type="ftr" sz="quarter" idx="11"/>
          </p:nvPr>
        </p:nvSpPr>
        <p:spPr/>
        <p:txBody>
          <a:bodyPr/>
          <a:lstStyle/>
          <a:p>
            <a:endParaRPr lang="ar-IQ">
              <a:solidFill>
                <a:prstClr val="black">
                  <a:tint val="75000"/>
                </a:prstClr>
              </a:solidFill>
            </a:endParaRPr>
          </a:p>
        </p:txBody>
      </p:sp>
      <p:sp>
        <p:nvSpPr>
          <p:cNvPr id="4" name="Slide Number Placeholder 3"/>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102689156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IQ"/>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6" name="Footer Placeholder 5"/>
          <p:cNvSpPr>
            <a:spLocks noGrp="1"/>
          </p:cNvSpPr>
          <p:nvPr>
            <p:ph type="ftr" sz="quarter" idx="11"/>
          </p:nvPr>
        </p:nvSpPr>
        <p:spPr/>
        <p:txBody>
          <a:bodyPr/>
          <a:lstStyle/>
          <a:p>
            <a:endParaRPr lang="ar-IQ">
              <a:solidFill>
                <a:prstClr val="black">
                  <a:tint val="75000"/>
                </a:prstClr>
              </a:solidFill>
            </a:endParaRPr>
          </a:p>
        </p:txBody>
      </p:sp>
      <p:sp>
        <p:nvSpPr>
          <p:cNvPr id="7" name="Slide Number Placeholder 6"/>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412503174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IQ"/>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6" name="Footer Placeholder 5"/>
          <p:cNvSpPr>
            <a:spLocks noGrp="1"/>
          </p:cNvSpPr>
          <p:nvPr>
            <p:ph type="ftr" sz="quarter" idx="11"/>
          </p:nvPr>
        </p:nvSpPr>
        <p:spPr/>
        <p:txBody>
          <a:bodyPr/>
          <a:lstStyle/>
          <a:p>
            <a:endParaRPr lang="ar-IQ">
              <a:solidFill>
                <a:prstClr val="black">
                  <a:tint val="75000"/>
                </a:prstClr>
              </a:solidFill>
            </a:endParaRPr>
          </a:p>
        </p:txBody>
      </p:sp>
      <p:sp>
        <p:nvSpPr>
          <p:cNvPr id="7" name="Slide Number Placeholder 6"/>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56755072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5" name="Footer Placeholder 4"/>
          <p:cNvSpPr>
            <a:spLocks noGrp="1"/>
          </p:cNvSpPr>
          <p:nvPr>
            <p:ph type="ftr" sz="quarter" idx="11"/>
          </p:nvPr>
        </p:nvSpPr>
        <p:spPr/>
        <p:txBody>
          <a:bodyPr/>
          <a:lstStyle/>
          <a:p>
            <a:endParaRPr lang="ar-IQ">
              <a:solidFill>
                <a:prstClr val="black">
                  <a:tint val="75000"/>
                </a:prstClr>
              </a:solidFill>
            </a:endParaRPr>
          </a:p>
        </p:txBody>
      </p:sp>
      <p:sp>
        <p:nvSpPr>
          <p:cNvPr id="6" name="Slide Number Placeholder 5"/>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192497076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IQ"/>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5" name="Footer Placeholder 4"/>
          <p:cNvSpPr>
            <a:spLocks noGrp="1"/>
          </p:cNvSpPr>
          <p:nvPr>
            <p:ph type="ftr" sz="quarter" idx="11"/>
          </p:nvPr>
        </p:nvSpPr>
        <p:spPr/>
        <p:txBody>
          <a:bodyPr/>
          <a:lstStyle/>
          <a:p>
            <a:endParaRPr lang="ar-IQ">
              <a:solidFill>
                <a:prstClr val="black">
                  <a:tint val="75000"/>
                </a:prstClr>
              </a:solidFill>
            </a:endParaRPr>
          </a:p>
        </p:txBody>
      </p:sp>
      <p:sp>
        <p:nvSpPr>
          <p:cNvPr id="6" name="Slide Number Placeholder 5"/>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184791452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IQ"/>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IQ"/>
          </a:p>
        </p:txBody>
      </p:sp>
      <p:sp>
        <p:nvSpPr>
          <p:cNvPr id="4" name="Date Placeholder 3"/>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5" name="Footer Placeholder 4"/>
          <p:cNvSpPr>
            <a:spLocks noGrp="1"/>
          </p:cNvSpPr>
          <p:nvPr>
            <p:ph type="ftr" sz="quarter" idx="11"/>
          </p:nvPr>
        </p:nvSpPr>
        <p:spPr/>
        <p:txBody>
          <a:bodyPr/>
          <a:lstStyle/>
          <a:p>
            <a:endParaRPr lang="ar-IQ">
              <a:solidFill>
                <a:prstClr val="black">
                  <a:tint val="75000"/>
                </a:prstClr>
              </a:solidFill>
            </a:endParaRPr>
          </a:p>
        </p:txBody>
      </p:sp>
      <p:sp>
        <p:nvSpPr>
          <p:cNvPr id="6" name="Slide Number Placeholder 5"/>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1435303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24C8BB-1A22-42D4-9D85-2BE684EAB24B}" type="datetimeFigureOut">
              <a:rPr lang="ar-IQ" smtClean="0">
                <a:solidFill>
                  <a:prstClr val="black"/>
                </a:solidFill>
              </a:rPr>
              <a:pPr/>
              <a:t>04/06/1442</a:t>
            </a:fld>
            <a:endParaRPr lang="ar-IQ">
              <a:solidFill>
                <a:prstClr val="black"/>
              </a:solidFill>
            </a:endParaRPr>
          </a:p>
        </p:txBody>
      </p:sp>
      <p:sp>
        <p:nvSpPr>
          <p:cNvPr id="5" name="Footer Placeholder 4"/>
          <p:cNvSpPr>
            <a:spLocks noGrp="1"/>
          </p:cNvSpPr>
          <p:nvPr>
            <p:ph type="ftr" sz="quarter" idx="11"/>
          </p:nvPr>
        </p:nvSpPr>
        <p:spPr/>
        <p:txBody>
          <a:bodyPr/>
          <a:lstStyle/>
          <a:p>
            <a:endParaRPr lang="ar-IQ">
              <a:solidFill>
                <a:prstClr val="black"/>
              </a:solidFill>
            </a:endParaRPr>
          </a:p>
        </p:txBody>
      </p:sp>
      <p:sp>
        <p:nvSpPr>
          <p:cNvPr id="6" name="Slide Number Placeholder 5"/>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1513222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5" name="Footer Placeholder 4"/>
          <p:cNvSpPr>
            <a:spLocks noGrp="1"/>
          </p:cNvSpPr>
          <p:nvPr>
            <p:ph type="ftr" sz="quarter" idx="11"/>
          </p:nvPr>
        </p:nvSpPr>
        <p:spPr/>
        <p:txBody>
          <a:bodyPr/>
          <a:lstStyle/>
          <a:p>
            <a:endParaRPr lang="ar-IQ">
              <a:solidFill>
                <a:prstClr val="black">
                  <a:tint val="75000"/>
                </a:prstClr>
              </a:solidFill>
            </a:endParaRPr>
          </a:p>
        </p:txBody>
      </p:sp>
      <p:sp>
        <p:nvSpPr>
          <p:cNvPr id="6" name="Slide Number Placeholder 5"/>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399889829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IQ"/>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5" name="Footer Placeholder 4"/>
          <p:cNvSpPr>
            <a:spLocks noGrp="1"/>
          </p:cNvSpPr>
          <p:nvPr>
            <p:ph type="ftr" sz="quarter" idx="11"/>
          </p:nvPr>
        </p:nvSpPr>
        <p:spPr/>
        <p:txBody>
          <a:bodyPr/>
          <a:lstStyle/>
          <a:p>
            <a:endParaRPr lang="ar-IQ">
              <a:solidFill>
                <a:prstClr val="black">
                  <a:tint val="75000"/>
                </a:prstClr>
              </a:solidFill>
            </a:endParaRPr>
          </a:p>
        </p:txBody>
      </p:sp>
      <p:sp>
        <p:nvSpPr>
          <p:cNvPr id="6" name="Slide Number Placeholder 5"/>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366001224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Date Placeholder 4"/>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6" name="Footer Placeholder 5"/>
          <p:cNvSpPr>
            <a:spLocks noGrp="1"/>
          </p:cNvSpPr>
          <p:nvPr>
            <p:ph type="ftr" sz="quarter" idx="11"/>
          </p:nvPr>
        </p:nvSpPr>
        <p:spPr/>
        <p:txBody>
          <a:bodyPr/>
          <a:lstStyle/>
          <a:p>
            <a:endParaRPr lang="ar-IQ">
              <a:solidFill>
                <a:prstClr val="black">
                  <a:tint val="75000"/>
                </a:prstClr>
              </a:solidFill>
            </a:endParaRPr>
          </a:p>
        </p:txBody>
      </p:sp>
      <p:sp>
        <p:nvSpPr>
          <p:cNvPr id="7" name="Slide Number Placeholder 6"/>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196605287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IQ"/>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7" name="Date Placeholder 6"/>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8" name="Footer Placeholder 7"/>
          <p:cNvSpPr>
            <a:spLocks noGrp="1"/>
          </p:cNvSpPr>
          <p:nvPr>
            <p:ph type="ftr" sz="quarter" idx="11"/>
          </p:nvPr>
        </p:nvSpPr>
        <p:spPr/>
        <p:txBody>
          <a:bodyPr/>
          <a:lstStyle/>
          <a:p>
            <a:endParaRPr lang="ar-IQ">
              <a:solidFill>
                <a:prstClr val="black">
                  <a:tint val="75000"/>
                </a:prstClr>
              </a:solidFill>
            </a:endParaRPr>
          </a:p>
        </p:txBody>
      </p:sp>
      <p:sp>
        <p:nvSpPr>
          <p:cNvPr id="9" name="Slide Number Placeholder 8"/>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12168729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Date Placeholder 2"/>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4" name="Footer Placeholder 3"/>
          <p:cNvSpPr>
            <a:spLocks noGrp="1"/>
          </p:cNvSpPr>
          <p:nvPr>
            <p:ph type="ftr" sz="quarter" idx="11"/>
          </p:nvPr>
        </p:nvSpPr>
        <p:spPr/>
        <p:txBody>
          <a:bodyPr/>
          <a:lstStyle/>
          <a:p>
            <a:endParaRPr lang="ar-IQ">
              <a:solidFill>
                <a:prstClr val="black">
                  <a:tint val="75000"/>
                </a:prstClr>
              </a:solidFill>
            </a:endParaRPr>
          </a:p>
        </p:txBody>
      </p:sp>
      <p:sp>
        <p:nvSpPr>
          <p:cNvPr id="5" name="Slide Number Placeholder 4"/>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20946629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3" name="Footer Placeholder 2"/>
          <p:cNvSpPr>
            <a:spLocks noGrp="1"/>
          </p:cNvSpPr>
          <p:nvPr>
            <p:ph type="ftr" sz="quarter" idx="11"/>
          </p:nvPr>
        </p:nvSpPr>
        <p:spPr/>
        <p:txBody>
          <a:bodyPr/>
          <a:lstStyle/>
          <a:p>
            <a:endParaRPr lang="ar-IQ">
              <a:solidFill>
                <a:prstClr val="black">
                  <a:tint val="75000"/>
                </a:prstClr>
              </a:solidFill>
            </a:endParaRPr>
          </a:p>
        </p:txBody>
      </p:sp>
      <p:sp>
        <p:nvSpPr>
          <p:cNvPr id="4" name="Slide Number Placeholder 3"/>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408468406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IQ"/>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6" name="Footer Placeholder 5"/>
          <p:cNvSpPr>
            <a:spLocks noGrp="1"/>
          </p:cNvSpPr>
          <p:nvPr>
            <p:ph type="ftr" sz="quarter" idx="11"/>
          </p:nvPr>
        </p:nvSpPr>
        <p:spPr/>
        <p:txBody>
          <a:bodyPr/>
          <a:lstStyle/>
          <a:p>
            <a:endParaRPr lang="ar-IQ">
              <a:solidFill>
                <a:prstClr val="black">
                  <a:tint val="75000"/>
                </a:prstClr>
              </a:solidFill>
            </a:endParaRPr>
          </a:p>
        </p:txBody>
      </p:sp>
      <p:sp>
        <p:nvSpPr>
          <p:cNvPr id="7" name="Slide Number Placeholder 6"/>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381161781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IQ"/>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6" name="Footer Placeholder 5"/>
          <p:cNvSpPr>
            <a:spLocks noGrp="1"/>
          </p:cNvSpPr>
          <p:nvPr>
            <p:ph type="ftr" sz="quarter" idx="11"/>
          </p:nvPr>
        </p:nvSpPr>
        <p:spPr/>
        <p:txBody>
          <a:bodyPr/>
          <a:lstStyle/>
          <a:p>
            <a:endParaRPr lang="ar-IQ">
              <a:solidFill>
                <a:prstClr val="black">
                  <a:tint val="75000"/>
                </a:prstClr>
              </a:solidFill>
            </a:endParaRPr>
          </a:p>
        </p:txBody>
      </p:sp>
      <p:sp>
        <p:nvSpPr>
          <p:cNvPr id="7" name="Slide Number Placeholder 6"/>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120159592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5" name="Footer Placeholder 4"/>
          <p:cNvSpPr>
            <a:spLocks noGrp="1"/>
          </p:cNvSpPr>
          <p:nvPr>
            <p:ph type="ftr" sz="quarter" idx="11"/>
          </p:nvPr>
        </p:nvSpPr>
        <p:spPr/>
        <p:txBody>
          <a:bodyPr/>
          <a:lstStyle/>
          <a:p>
            <a:endParaRPr lang="ar-IQ">
              <a:solidFill>
                <a:prstClr val="black">
                  <a:tint val="75000"/>
                </a:prstClr>
              </a:solidFill>
            </a:endParaRPr>
          </a:p>
        </p:txBody>
      </p:sp>
      <p:sp>
        <p:nvSpPr>
          <p:cNvPr id="6" name="Slide Number Placeholder 5"/>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159920528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IQ"/>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5" name="Footer Placeholder 4"/>
          <p:cNvSpPr>
            <a:spLocks noGrp="1"/>
          </p:cNvSpPr>
          <p:nvPr>
            <p:ph type="ftr" sz="quarter" idx="11"/>
          </p:nvPr>
        </p:nvSpPr>
        <p:spPr/>
        <p:txBody>
          <a:bodyPr/>
          <a:lstStyle/>
          <a:p>
            <a:endParaRPr lang="ar-IQ">
              <a:solidFill>
                <a:prstClr val="black">
                  <a:tint val="75000"/>
                </a:prstClr>
              </a:solidFill>
            </a:endParaRPr>
          </a:p>
        </p:txBody>
      </p:sp>
      <p:sp>
        <p:nvSpPr>
          <p:cNvPr id="6" name="Slide Number Placeholder 5"/>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19431158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C24C8BB-1A22-42D4-9D85-2BE684EAB24B}" type="datetimeFigureOut">
              <a:rPr lang="ar-IQ" smtClean="0">
                <a:solidFill>
                  <a:prstClr val="black"/>
                </a:solidFill>
              </a:rPr>
              <a:pPr/>
              <a:t>04/06/1442</a:t>
            </a:fld>
            <a:endParaRPr lang="ar-IQ">
              <a:solidFill>
                <a:prstClr val="black"/>
              </a:solidFill>
            </a:endParaRPr>
          </a:p>
        </p:txBody>
      </p:sp>
      <p:sp>
        <p:nvSpPr>
          <p:cNvPr id="6" name="Footer Placeholder 5"/>
          <p:cNvSpPr>
            <a:spLocks noGrp="1"/>
          </p:cNvSpPr>
          <p:nvPr>
            <p:ph type="ftr" sz="quarter" idx="11"/>
          </p:nvPr>
        </p:nvSpPr>
        <p:spPr/>
        <p:txBody>
          <a:bodyPr/>
          <a:lstStyle/>
          <a:p>
            <a:endParaRPr lang="ar-IQ">
              <a:solidFill>
                <a:prstClr val="black"/>
              </a:solidFill>
            </a:endParaRPr>
          </a:p>
        </p:txBody>
      </p:sp>
      <p:sp>
        <p:nvSpPr>
          <p:cNvPr id="7" name="Slide Number Placeholder 6"/>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spTree>
    <p:extLst>
      <p:ext uri="{BB962C8B-B14F-4D97-AF65-F5344CB8AC3E}">
        <p14:creationId xmlns:p14="http://schemas.microsoft.com/office/powerpoint/2010/main" val="43218992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IQ"/>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IQ"/>
          </a:p>
        </p:txBody>
      </p:sp>
      <p:sp>
        <p:nvSpPr>
          <p:cNvPr id="4" name="Date Placeholder 3"/>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5" name="Footer Placeholder 4"/>
          <p:cNvSpPr>
            <a:spLocks noGrp="1"/>
          </p:cNvSpPr>
          <p:nvPr>
            <p:ph type="ftr" sz="quarter" idx="11"/>
          </p:nvPr>
        </p:nvSpPr>
        <p:spPr/>
        <p:txBody>
          <a:bodyPr/>
          <a:lstStyle/>
          <a:p>
            <a:endParaRPr lang="ar-IQ">
              <a:solidFill>
                <a:prstClr val="black">
                  <a:tint val="75000"/>
                </a:prstClr>
              </a:solidFill>
            </a:endParaRPr>
          </a:p>
        </p:txBody>
      </p:sp>
      <p:sp>
        <p:nvSpPr>
          <p:cNvPr id="6" name="Slide Number Placeholder 5"/>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349273307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5" name="Footer Placeholder 4"/>
          <p:cNvSpPr>
            <a:spLocks noGrp="1"/>
          </p:cNvSpPr>
          <p:nvPr>
            <p:ph type="ftr" sz="quarter" idx="11"/>
          </p:nvPr>
        </p:nvSpPr>
        <p:spPr/>
        <p:txBody>
          <a:bodyPr/>
          <a:lstStyle/>
          <a:p>
            <a:endParaRPr lang="ar-IQ">
              <a:solidFill>
                <a:prstClr val="black">
                  <a:tint val="75000"/>
                </a:prstClr>
              </a:solidFill>
            </a:endParaRPr>
          </a:p>
        </p:txBody>
      </p:sp>
      <p:sp>
        <p:nvSpPr>
          <p:cNvPr id="6" name="Slide Number Placeholder 5"/>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287314923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IQ"/>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5" name="Footer Placeholder 4"/>
          <p:cNvSpPr>
            <a:spLocks noGrp="1"/>
          </p:cNvSpPr>
          <p:nvPr>
            <p:ph type="ftr" sz="quarter" idx="11"/>
          </p:nvPr>
        </p:nvSpPr>
        <p:spPr/>
        <p:txBody>
          <a:bodyPr/>
          <a:lstStyle/>
          <a:p>
            <a:endParaRPr lang="ar-IQ">
              <a:solidFill>
                <a:prstClr val="black">
                  <a:tint val="75000"/>
                </a:prstClr>
              </a:solidFill>
            </a:endParaRPr>
          </a:p>
        </p:txBody>
      </p:sp>
      <p:sp>
        <p:nvSpPr>
          <p:cNvPr id="6" name="Slide Number Placeholder 5"/>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263858366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Date Placeholder 4"/>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6" name="Footer Placeholder 5"/>
          <p:cNvSpPr>
            <a:spLocks noGrp="1"/>
          </p:cNvSpPr>
          <p:nvPr>
            <p:ph type="ftr" sz="quarter" idx="11"/>
          </p:nvPr>
        </p:nvSpPr>
        <p:spPr/>
        <p:txBody>
          <a:bodyPr/>
          <a:lstStyle/>
          <a:p>
            <a:endParaRPr lang="ar-IQ">
              <a:solidFill>
                <a:prstClr val="black">
                  <a:tint val="75000"/>
                </a:prstClr>
              </a:solidFill>
            </a:endParaRPr>
          </a:p>
        </p:txBody>
      </p:sp>
      <p:sp>
        <p:nvSpPr>
          <p:cNvPr id="7" name="Slide Number Placeholder 6"/>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287413836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IQ"/>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7" name="Date Placeholder 6"/>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8" name="Footer Placeholder 7"/>
          <p:cNvSpPr>
            <a:spLocks noGrp="1"/>
          </p:cNvSpPr>
          <p:nvPr>
            <p:ph type="ftr" sz="quarter" idx="11"/>
          </p:nvPr>
        </p:nvSpPr>
        <p:spPr/>
        <p:txBody>
          <a:bodyPr/>
          <a:lstStyle/>
          <a:p>
            <a:endParaRPr lang="ar-IQ">
              <a:solidFill>
                <a:prstClr val="black">
                  <a:tint val="75000"/>
                </a:prstClr>
              </a:solidFill>
            </a:endParaRPr>
          </a:p>
        </p:txBody>
      </p:sp>
      <p:sp>
        <p:nvSpPr>
          <p:cNvPr id="9" name="Slide Number Placeholder 8"/>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36379837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Date Placeholder 2"/>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4" name="Footer Placeholder 3"/>
          <p:cNvSpPr>
            <a:spLocks noGrp="1"/>
          </p:cNvSpPr>
          <p:nvPr>
            <p:ph type="ftr" sz="quarter" idx="11"/>
          </p:nvPr>
        </p:nvSpPr>
        <p:spPr/>
        <p:txBody>
          <a:bodyPr/>
          <a:lstStyle/>
          <a:p>
            <a:endParaRPr lang="ar-IQ">
              <a:solidFill>
                <a:prstClr val="black">
                  <a:tint val="75000"/>
                </a:prstClr>
              </a:solidFill>
            </a:endParaRPr>
          </a:p>
        </p:txBody>
      </p:sp>
      <p:sp>
        <p:nvSpPr>
          <p:cNvPr id="5" name="Slide Number Placeholder 4"/>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384558167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3" name="Footer Placeholder 2"/>
          <p:cNvSpPr>
            <a:spLocks noGrp="1"/>
          </p:cNvSpPr>
          <p:nvPr>
            <p:ph type="ftr" sz="quarter" idx="11"/>
          </p:nvPr>
        </p:nvSpPr>
        <p:spPr/>
        <p:txBody>
          <a:bodyPr/>
          <a:lstStyle/>
          <a:p>
            <a:endParaRPr lang="ar-IQ">
              <a:solidFill>
                <a:prstClr val="black">
                  <a:tint val="75000"/>
                </a:prstClr>
              </a:solidFill>
            </a:endParaRPr>
          </a:p>
        </p:txBody>
      </p:sp>
      <p:sp>
        <p:nvSpPr>
          <p:cNvPr id="4" name="Slide Number Placeholder 3"/>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381557994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IQ"/>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6" name="Footer Placeholder 5"/>
          <p:cNvSpPr>
            <a:spLocks noGrp="1"/>
          </p:cNvSpPr>
          <p:nvPr>
            <p:ph type="ftr" sz="quarter" idx="11"/>
          </p:nvPr>
        </p:nvSpPr>
        <p:spPr/>
        <p:txBody>
          <a:bodyPr/>
          <a:lstStyle/>
          <a:p>
            <a:endParaRPr lang="ar-IQ">
              <a:solidFill>
                <a:prstClr val="black">
                  <a:tint val="75000"/>
                </a:prstClr>
              </a:solidFill>
            </a:endParaRPr>
          </a:p>
        </p:txBody>
      </p:sp>
      <p:sp>
        <p:nvSpPr>
          <p:cNvPr id="7" name="Slide Number Placeholder 6"/>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94987469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IQ"/>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6" name="Footer Placeholder 5"/>
          <p:cNvSpPr>
            <a:spLocks noGrp="1"/>
          </p:cNvSpPr>
          <p:nvPr>
            <p:ph type="ftr" sz="quarter" idx="11"/>
          </p:nvPr>
        </p:nvSpPr>
        <p:spPr/>
        <p:txBody>
          <a:bodyPr/>
          <a:lstStyle/>
          <a:p>
            <a:endParaRPr lang="ar-IQ">
              <a:solidFill>
                <a:prstClr val="black">
                  <a:tint val="75000"/>
                </a:prstClr>
              </a:solidFill>
            </a:endParaRPr>
          </a:p>
        </p:txBody>
      </p:sp>
      <p:sp>
        <p:nvSpPr>
          <p:cNvPr id="7" name="Slide Number Placeholder 6"/>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288059156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5" name="Footer Placeholder 4"/>
          <p:cNvSpPr>
            <a:spLocks noGrp="1"/>
          </p:cNvSpPr>
          <p:nvPr>
            <p:ph type="ftr" sz="quarter" idx="11"/>
          </p:nvPr>
        </p:nvSpPr>
        <p:spPr/>
        <p:txBody>
          <a:bodyPr/>
          <a:lstStyle/>
          <a:p>
            <a:endParaRPr lang="ar-IQ">
              <a:solidFill>
                <a:prstClr val="black">
                  <a:tint val="75000"/>
                </a:prstClr>
              </a:solidFill>
            </a:endParaRPr>
          </a:p>
        </p:txBody>
      </p:sp>
      <p:sp>
        <p:nvSpPr>
          <p:cNvPr id="6" name="Slide Number Placeholder 5"/>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26074259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C24C8BB-1A22-42D4-9D85-2BE684EAB24B}" type="datetimeFigureOut">
              <a:rPr lang="ar-IQ" smtClean="0">
                <a:solidFill>
                  <a:prstClr val="black"/>
                </a:solidFill>
              </a:rPr>
              <a:pPr/>
              <a:t>04/06/1442</a:t>
            </a:fld>
            <a:endParaRPr lang="ar-IQ">
              <a:solidFill>
                <a:prstClr val="black"/>
              </a:solidFill>
            </a:endParaRPr>
          </a:p>
        </p:txBody>
      </p:sp>
      <p:sp>
        <p:nvSpPr>
          <p:cNvPr id="8" name="Footer Placeholder 7"/>
          <p:cNvSpPr>
            <a:spLocks noGrp="1"/>
          </p:cNvSpPr>
          <p:nvPr>
            <p:ph type="ftr" sz="quarter" idx="11"/>
          </p:nvPr>
        </p:nvSpPr>
        <p:spPr/>
        <p:txBody>
          <a:bodyPr/>
          <a:lstStyle/>
          <a:p>
            <a:endParaRPr lang="ar-IQ">
              <a:solidFill>
                <a:prstClr val="black"/>
              </a:solidFill>
            </a:endParaRPr>
          </a:p>
        </p:txBody>
      </p:sp>
      <p:sp>
        <p:nvSpPr>
          <p:cNvPr id="9" name="Slide Number Placeholder 8"/>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8902019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IQ"/>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5" name="Footer Placeholder 4"/>
          <p:cNvSpPr>
            <a:spLocks noGrp="1"/>
          </p:cNvSpPr>
          <p:nvPr>
            <p:ph type="ftr" sz="quarter" idx="11"/>
          </p:nvPr>
        </p:nvSpPr>
        <p:spPr/>
        <p:txBody>
          <a:bodyPr/>
          <a:lstStyle/>
          <a:p>
            <a:endParaRPr lang="ar-IQ">
              <a:solidFill>
                <a:prstClr val="black">
                  <a:tint val="75000"/>
                </a:prstClr>
              </a:solidFill>
            </a:endParaRPr>
          </a:p>
        </p:txBody>
      </p:sp>
      <p:sp>
        <p:nvSpPr>
          <p:cNvPr id="6" name="Slide Number Placeholder 5"/>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310873794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IQ"/>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IQ"/>
          </a:p>
        </p:txBody>
      </p:sp>
      <p:sp>
        <p:nvSpPr>
          <p:cNvPr id="4" name="Date Placeholder 3"/>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5" name="Footer Placeholder 4"/>
          <p:cNvSpPr>
            <a:spLocks noGrp="1"/>
          </p:cNvSpPr>
          <p:nvPr>
            <p:ph type="ftr" sz="quarter" idx="11"/>
          </p:nvPr>
        </p:nvSpPr>
        <p:spPr/>
        <p:txBody>
          <a:bodyPr/>
          <a:lstStyle/>
          <a:p>
            <a:endParaRPr lang="ar-IQ">
              <a:solidFill>
                <a:prstClr val="black">
                  <a:tint val="75000"/>
                </a:prstClr>
              </a:solidFill>
            </a:endParaRPr>
          </a:p>
        </p:txBody>
      </p:sp>
      <p:sp>
        <p:nvSpPr>
          <p:cNvPr id="6" name="Slide Number Placeholder 5"/>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266492694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5" name="Footer Placeholder 4"/>
          <p:cNvSpPr>
            <a:spLocks noGrp="1"/>
          </p:cNvSpPr>
          <p:nvPr>
            <p:ph type="ftr" sz="quarter" idx="11"/>
          </p:nvPr>
        </p:nvSpPr>
        <p:spPr/>
        <p:txBody>
          <a:bodyPr/>
          <a:lstStyle/>
          <a:p>
            <a:endParaRPr lang="ar-IQ">
              <a:solidFill>
                <a:prstClr val="black">
                  <a:tint val="75000"/>
                </a:prstClr>
              </a:solidFill>
            </a:endParaRPr>
          </a:p>
        </p:txBody>
      </p:sp>
      <p:sp>
        <p:nvSpPr>
          <p:cNvPr id="6" name="Slide Number Placeholder 5"/>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55804664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IQ"/>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5" name="Footer Placeholder 4"/>
          <p:cNvSpPr>
            <a:spLocks noGrp="1"/>
          </p:cNvSpPr>
          <p:nvPr>
            <p:ph type="ftr" sz="quarter" idx="11"/>
          </p:nvPr>
        </p:nvSpPr>
        <p:spPr/>
        <p:txBody>
          <a:bodyPr/>
          <a:lstStyle/>
          <a:p>
            <a:endParaRPr lang="ar-IQ">
              <a:solidFill>
                <a:prstClr val="black">
                  <a:tint val="75000"/>
                </a:prstClr>
              </a:solidFill>
            </a:endParaRPr>
          </a:p>
        </p:txBody>
      </p:sp>
      <p:sp>
        <p:nvSpPr>
          <p:cNvPr id="6" name="Slide Number Placeholder 5"/>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216570255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Date Placeholder 4"/>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6" name="Footer Placeholder 5"/>
          <p:cNvSpPr>
            <a:spLocks noGrp="1"/>
          </p:cNvSpPr>
          <p:nvPr>
            <p:ph type="ftr" sz="quarter" idx="11"/>
          </p:nvPr>
        </p:nvSpPr>
        <p:spPr/>
        <p:txBody>
          <a:bodyPr/>
          <a:lstStyle/>
          <a:p>
            <a:endParaRPr lang="ar-IQ">
              <a:solidFill>
                <a:prstClr val="black">
                  <a:tint val="75000"/>
                </a:prstClr>
              </a:solidFill>
            </a:endParaRPr>
          </a:p>
        </p:txBody>
      </p:sp>
      <p:sp>
        <p:nvSpPr>
          <p:cNvPr id="7" name="Slide Number Placeholder 6"/>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363773235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IQ"/>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7" name="Date Placeholder 6"/>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8" name="Footer Placeholder 7"/>
          <p:cNvSpPr>
            <a:spLocks noGrp="1"/>
          </p:cNvSpPr>
          <p:nvPr>
            <p:ph type="ftr" sz="quarter" idx="11"/>
          </p:nvPr>
        </p:nvSpPr>
        <p:spPr/>
        <p:txBody>
          <a:bodyPr/>
          <a:lstStyle/>
          <a:p>
            <a:endParaRPr lang="ar-IQ">
              <a:solidFill>
                <a:prstClr val="black">
                  <a:tint val="75000"/>
                </a:prstClr>
              </a:solidFill>
            </a:endParaRPr>
          </a:p>
        </p:txBody>
      </p:sp>
      <p:sp>
        <p:nvSpPr>
          <p:cNvPr id="9" name="Slide Number Placeholder 8"/>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214899268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Date Placeholder 2"/>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4" name="Footer Placeholder 3"/>
          <p:cNvSpPr>
            <a:spLocks noGrp="1"/>
          </p:cNvSpPr>
          <p:nvPr>
            <p:ph type="ftr" sz="quarter" idx="11"/>
          </p:nvPr>
        </p:nvSpPr>
        <p:spPr/>
        <p:txBody>
          <a:bodyPr/>
          <a:lstStyle/>
          <a:p>
            <a:endParaRPr lang="ar-IQ">
              <a:solidFill>
                <a:prstClr val="black">
                  <a:tint val="75000"/>
                </a:prstClr>
              </a:solidFill>
            </a:endParaRPr>
          </a:p>
        </p:txBody>
      </p:sp>
      <p:sp>
        <p:nvSpPr>
          <p:cNvPr id="5" name="Slide Number Placeholder 4"/>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79913468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3" name="Footer Placeholder 2"/>
          <p:cNvSpPr>
            <a:spLocks noGrp="1"/>
          </p:cNvSpPr>
          <p:nvPr>
            <p:ph type="ftr" sz="quarter" idx="11"/>
          </p:nvPr>
        </p:nvSpPr>
        <p:spPr/>
        <p:txBody>
          <a:bodyPr/>
          <a:lstStyle/>
          <a:p>
            <a:endParaRPr lang="ar-IQ">
              <a:solidFill>
                <a:prstClr val="black">
                  <a:tint val="75000"/>
                </a:prstClr>
              </a:solidFill>
            </a:endParaRPr>
          </a:p>
        </p:txBody>
      </p:sp>
      <p:sp>
        <p:nvSpPr>
          <p:cNvPr id="4" name="Slide Number Placeholder 3"/>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366363397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IQ"/>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6" name="Footer Placeholder 5"/>
          <p:cNvSpPr>
            <a:spLocks noGrp="1"/>
          </p:cNvSpPr>
          <p:nvPr>
            <p:ph type="ftr" sz="quarter" idx="11"/>
          </p:nvPr>
        </p:nvSpPr>
        <p:spPr/>
        <p:txBody>
          <a:bodyPr/>
          <a:lstStyle/>
          <a:p>
            <a:endParaRPr lang="ar-IQ">
              <a:solidFill>
                <a:prstClr val="black">
                  <a:tint val="75000"/>
                </a:prstClr>
              </a:solidFill>
            </a:endParaRPr>
          </a:p>
        </p:txBody>
      </p:sp>
      <p:sp>
        <p:nvSpPr>
          <p:cNvPr id="7" name="Slide Number Placeholder 6"/>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244407633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IQ"/>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6" name="Footer Placeholder 5"/>
          <p:cNvSpPr>
            <a:spLocks noGrp="1"/>
          </p:cNvSpPr>
          <p:nvPr>
            <p:ph type="ftr" sz="quarter" idx="11"/>
          </p:nvPr>
        </p:nvSpPr>
        <p:spPr/>
        <p:txBody>
          <a:bodyPr/>
          <a:lstStyle/>
          <a:p>
            <a:endParaRPr lang="ar-IQ">
              <a:solidFill>
                <a:prstClr val="black">
                  <a:tint val="75000"/>
                </a:prstClr>
              </a:solidFill>
            </a:endParaRPr>
          </a:p>
        </p:txBody>
      </p:sp>
      <p:sp>
        <p:nvSpPr>
          <p:cNvPr id="7" name="Slide Number Placeholder 6"/>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22229571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C24C8BB-1A22-42D4-9D85-2BE684EAB24B}" type="datetimeFigureOut">
              <a:rPr lang="ar-IQ" smtClean="0">
                <a:solidFill>
                  <a:prstClr val="black"/>
                </a:solidFill>
              </a:rPr>
              <a:pPr/>
              <a:t>04/06/1442</a:t>
            </a:fld>
            <a:endParaRPr lang="ar-IQ">
              <a:solidFill>
                <a:prstClr val="black"/>
              </a:solidFill>
            </a:endParaRPr>
          </a:p>
        </p:txBody>
      </p:sp>
      <p:sp>
        <p:nvSpPr>
          <p:cNvPr id="4" name="Footer Placeholder 3"/>
          <p:cNvSpPr>
            <a:spLocks noGrp="1"/>
          </p:cNvSpPr>
          <p:nvPr>
            <p:ph type="ftr" sz="quarter" idx="11"/>
          </p:nvPr>
        </p:nvSpPr>
        <p:spPr/>
        <p:txBody>
          <a:bodyPr/>
          <a:lstStyle/>
          <a:p>
            <a:endParaRPr lang="ar-IQ">
              <a:solidFill>
                <a:prstClr val="black"/>
              </a:solidFill>
            </a:endParaRPr>
          </a:p>
        </p:txBody>
      </p:sp>
      <p:sp>
        <p:nvSpPr>
          <p:cNvPr id="5" name="Slide Number Placeholder 4"/>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8524686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5" name="Footer Placeholder 4"/>
          <p:cNvSpPr>
            <a:spLocks noGrp="1"/>
          </p:cNvSpPr>
          <p:nvPr>
            <p:ph type="ftr" sz="quarter" idx="11"/>
          </p:nvPr>
        </p:nvSpPr>
        <p:spPr/>
        <p:txBody>
          <a:bodyPr/>
          <a:lstStyle/>
          <a:p>
            <a:endParaRPr lang="ar-IQ">
              <a:solidFill>
                <a:prstClr val="black">
                  <a:tint val="75000"/>
                </a:prstClr>
              </a:solidFill>
            </a:endParaRPr>
          </a:p>
        </p:txBody>
      </p:sp>
      <p:sp>
        <p:nvSpPr>
          <p:cNvPr id="6" name="Slide Number Placeholder 5"/>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223192282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IQ"/>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5" name="Footer Placeholder 4"/>
          <p:cNvSpPr>
            <a:spLocks noGrp="1"/>
          </p:cNvSpPr>
          <p:nvPr>
            <p:ph type="ftr" sz="quarter" idx="11"/>
          </p:nvPr>
        </p:nvSpPr>
        <p:spPr/>
        <p:txBody>
          <a:bodyPr/>
          <a:lstStyle/>
          <a:p>
            <a:endParaRPr lang="ar-IQ">
              <a:solidFill>
                <a:prstClr val="black">
                  <a:tint val="75000"/>
                </a:prstClr>
              </a:solidFill>
            </a:endParaRPr>
          </a:p>
        </p:txBody>
      </p:sp>
      <p:sp>
        <p:nvSpPr>
          <p:cNvPr id="6" name="Slide Number Placeholder 5"/>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73994704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IQ"/>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IQ"/>
          </a:p>
        </p:txBody>
      </p:sp>
      <p:sp>
        <p:nvSpPr>
          <p:cNvPr id="4" name="Date Placeholder 3"/>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5" name="Footer Placeholder 4"/>
          <p:cNvSpPr>
            <a:spLocks noGrp="1"/>
          </p:cNvSpPr>
          <p:nvPr>
            <p:ph type="ftr" sz="quarter" idx="11"/>
          </p:nvPr>
        </p:nvSpPr>
        <p:spPr/>
        <p:txBody>
          <a:bodyPr/>
          <a:lstStyle/>
          <a:p>
            <a:endParaRPr lang="ar-IQ">
              <a:solidFill>
                <a:prstClr val="black">
                  <a:tint val="75000"/>
                </a:prstClr>
              </a:solidFill>
            </a:endParaRPr>
          </a:p>
        </p:txBody>
      </p:sp>
      <p:sp>
        <p:nvSpPr>
          <p:cNvPr id="6" name="Slide Number Placeholder 5"/>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331398333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5" name="Footer Placeholder 4"/>
          <p:cNvSpPr>
            <a:spLocks noGrp="1"/>
          </p:cNvSpPr>
          <p:nvPr>
            <p:ph type="ftr" sz="quarter" idx="11"/>
          </p:nvPr>
        </p:nvSpPr>
        <p:spPr/>
        <p:txBody>
          <a:bodyPr/>
          <a:lstStyle/>
          <a:p>
            <a:endParaRPr lang="ar-IQ">
              <a:solidFill>
                <a:prstClr val="black">
                  <a:tint val="75000"/>
                </a:prstClr>
              </a:solidFill>
            </a:endParaRPr>
          </a:p>
        </p:txBody>
      </p:sp>
      <p:sp>
        <p:nvSpPr>
          <p:cNvPr id="6" name="Slide Number Placeholder 5"/>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353512391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IQ"/>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5" name="Footer Placeholder 4"/>
          <p:cNvSpPr>
            <a:spLocks noGrp="1"/>
          </p:cNvSpPr>
          <p:nvPr>
            <p:ph type="ftr" sz="quarter" idx="11"/>
          </p:nvPr>
        </p:nvSpPr>
        <p:spPr/>
        <p:txBody>
          <a:bodyPr/>
          <a:lstStyle/>
          <a:p>
            <a:endParaRPr lang="ar-IQ">
              <a:solidFill>
                <a:prstClr val="black">
                  <a:tint val="75000"/>
                </a:prstClr>
              </a:solidFill>
            </a:endParaRPr>
          </a:p>
        </p:txBody>
      </p:sp>
      <p:sp>
        <p:nvSpPr>
          <p:cNvPr id="6" name="Slide Number Placeholder 5"/>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15466382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Date Placeholder 4"/>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6" name="Footer Placeholder 5"/>
          <p:cNvSpPr>
            <a:spLocks noGrp="1"/>
          </p:cNvSpPr>
          <p:nvPr>
            <p:ph type="ftr" sz="quarter" idx="11"/>
          </p:nvPr>
        </p:nvSpPr>
        <p:spPr/>
        <p:txBody>
          <a:bodyPr/>
          <a:lstStyle/>
          <a:p>
            <a:endParaRPr lang="ar-IQ">
              <a:solidFill>
                <a:prstClr val="black">
                  <a:tint val="75000"/>
                </a:prstClr>
              </a:solidFill>
            </a:endParaRPr>
          </a:p>
        </p:txBody>
      </p:sp>
      <p:sp>
        <p:nvSpPr>
          <p:cNvPr id="7" name="Slide Number Placeholder 6"/>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344822080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IQ"/>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7" name="Date Placeholder 6"/>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8" name="Footer Placeholder 7"/>
          <p:cNvSpPr>
            <a:spLocks noGrp="1"/>
          </p:cNvSpPr>
          <p:nvPr>
            <p:ph type="ftr" sz="quarter" idx="11"/>
          </p:nvPr>
        </p:nvSpPr>
        <p:spPr/>
        <p:txBody>
          <a:bodyPr/>
          <a:lstStyle/>
          <a:p>
            <a:endParaRPr lang="ar-IQ">
              <a:solidFill>
                <a:prstClr val="black">
                  <a:tint val="75000"/>
                </a:prstClr>
              </a:solidFill>
            </a:endParaRPr>
          </a:p>
        </p:txBody>
      </p:sp>
      <p:sp>
        <p:nvSpPr>
          <p:cNvPr id="9" name="Slide Number Placeholder 8"/>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27559403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Date Placeholder 2"/>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4" name="Footer Placeholder 3"/>
          <p:cNvSpPr>
            <a:spLocks noGrp="1"/>
          </p:cNvSpPr>
          <p:nvPr>
            <p:ph type="ftr" sz="quarter" idx="11"/>
          </p:nvPr>
        </p:nvSpPr>
        <p:spPr/>
        <p:txBody>
          <a:bodyPr/>
          <a:lstStyle/>
          <a:p>
            <a:endParaRPr lang="ar-IQ">
              <a:solidFill>
                <a:prstClr val="black">
                  <a:tint val="75000"/>
                </a:prstClr>
              </a:solidFill>
            </a:endParaRPr>
          </a:p>
        </p:txBody>
      </p:sp>
      <p:sp>
        <p:nvSpPr>
          <p:cNvPr id="5" name="Slide Number Placeholder 4"/>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30084644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3" name="Footer Placeholder 2"/>
          <p:cNvSpPr>
            <a:spLocks noGrp="1"/>
          </p:cNvSpPr>
          <p:nvPr>
            <p:ph type="ftr" sz="quarter" idx="11"/>
          </p:nvPr>
        </p:nvSpPr>
        <p:spPr/>
        <p:txBody>
          <a:bodyPr/>
          <a:lstStyle/>
          <a:p>
            <a:endParaRPr lang="ar-IQ">
              <a:solidFill>
                <a:prstClr val="black">
                  <a:tint val="75000"/>
                </a:prstClr>
              </a:solidFill>
            </a:endParaRPr>
          </a:p>
        </p:txBody>
      </p:sp>
      <p:sp>
        <p:nvSpPr>
          <p:cNvPr id="4" name="Slide Number Placeholder 3"/>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7242766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IQ"/>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6" name="Footer Placeholder 5"/>
          <p:cNvSpPr>
            <a:spLocks noGrp="1"/>
          </p:cNvSpPr>
          <p:nvPr>
            <p:ph type="ftr" sz="quarter" idx="11"/>
          </p:nvPr>
        </p:nvSpPr>
        <p:spPr/>
        <p:txBody>
          <a:bodyPr/>
          <a:lstStyle/>
          <a:p>
            <a:endParaRPr lang="ar-IQ">
              <a:solidFill>
                <a:prstClr val="black">
                  <a:tint val="75000"/>
                </a:prstClr>
              </a:solidFill>
            </a:endParaRPr>
          </a:p>
        </p:txBody>
      </p:sp>
      <p:sp>
        <p:nvSpPr>
          <p:cNvPr id="7" name="Slide Number Placeholder 6"/>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35085987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C24C8BB-1A22-42D4-9D85-2BE684EAB24B}" type="datetimeFigureOut">
              <a:rPr lang="ar-IQ" smtClean="0">
                <a:solidFill>
                  <a:prstClr val="black"/>
                </a:solidFill>
              </a:rPr>
              <a:pPr/>
              <a:t>04/06/1442</a:t>
            </a:fld>
            <a:endParaRPr lang="ar-IQ">
              <a:solidFill>
                <a:prstClr val="black"/>
              </a:solidFill>
            </a:endParaRPr>
          </a:p>
        </p:txBody>
      </p:sp>
      <p:sp>
        <p:nvSpPr>
          <p:cNvPr id="3" name="Footer Placeholder 2"/>
          <p:cNvSpPr>
            <a:spLocks noGrp="1"/>
          </p:cNvSpPr>
          <p:nvPr>
            <p:ph type="ftr" sz="quarter" idx="11"/>
          </p:nvPr>
        </p:nvSpPr>
        <p:spPr/>
        <p:txBody>
          <a:bodyPr/>
          <a:lstStyle/>
          <a:p>
            <a:endParaRPr lang="ar-IQ">
              <a:solidFill>
                <a:prstClr val="black"/>
              </a:solidFill>
            </a:endParaRPr>
          </a:p>
        </p:txBody>
      </p:sp>
      <p:sp>
        <p:nvSpPr>
          <p:cNvPr id="4" name="Slide Number Placeholder 3"/>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spTree>
    <p:extLst>
      <p:ext uri="{BB962C8B-B14F-4D97-AF65-F5344CB8AC3E}">
        <p14:creationId xmlns:p14="http://schemas.microsoft.com/office/powerpoint/2010/main" val="323044321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IQ"/>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6" name="Footer Placeholder 5"/>
          <p:cNvSpPr>
            <a:spLocks noGrp="1"/>
          </p:cNvSpPr>
          <p:nvPr>
            <p:ph type="ftr" sz="quarter" idx="11"/>
          </p:nvPr>
        </p:nvSpPr>
        <p:spPr/>
        <p:txBody>
          <a:bodyPr/>
          <a:lstStyle/>
          <a:p>
            <a:endParaRPr lang="ar-IQ">
              <a:solidFill>
                <a:prstClr val="black">
                  <a:tint val="75000"/>
                </a:prstClr>
              </a:solidFill>
            </a:endParaRPr>
          </a:p>
        </p:txBody>
      </p:sp>
      <p:sp>
        <p:nvSpPr>
          <p:cNvPr id="7" name="Slide Number Placeholder 6"/>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114740009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5" name="Footer Placeholder 4"/>
          <p:cNvSpPr>
            <a:spLocks noGrp="1"/>
          </p:cNvSpPr>
          <p:nvPr>
            <p:ph type="ftr" sz="quarter" idx="11"/>
          </p:nvPr>
        </p:nvSpPr>
        <p:spPr/>
        <p:txBody>
          <a:bodyPr/>
          <a:lstStyle/>
          <a:p>
            <a:endParaRPr lang="ar-IQ">
              <a:solidFill>
                <a:prstClr val="black">
                  <a:tint val="75000"/>
                </a:prstClr>
              </a:solidFill>
            </a:endParaRPr>
          </a:p>
        </p:txBody>
      </p:sp>
      <p:sp>
        <p:nvSpPr>
          <p:cNvPr id="6" name="Slide Number Placeholder 5"/>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266307684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IQ"/>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5" name="Footer Placeholder 4"/>
          <p:cNvSpPr>
            <a:spLocks noGrp="1"/>
          </p:cNvSpPr>
          <p:nvPr>
            <p:ph type="ftr" sz="quarter" idx="11"/>
          </p:nvPr>
        </p:nvSpPr>
        <p:spPr/>
        <p:txBody>
          <a:bodyPr/>
          <a:lstStyle/>
          <a:p>
            <a:endParaRPr lang="ar-IQ">
              <a:solidFill>
                <a:prstClr val="black">
                  <a:tint val="75000"/>
                </a:prstClr>
              </a:solidFill>
            </a:endParaRPr>
          </a:p>
        </p:txBody>
      </p:sp>
      <p:sp>
        <p:nvSpPr>
          <p:cNvPr id="6" name="Slide Number Placeholder 5"/>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365103307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IQ"/>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IQ"/>
          </a:p>
        </p:txBody>
      </p:sp>
      <p:sp>
        <p:nvSpPr>
          <p:cNvPr id="4" name="Date Placeholder 3"/>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5" name="Footer Placeholder 4"/>
          <p:cNvSpPr>
            <a:spLocks noGrp="1"/>
          </p:cNvSpPr>
          <p:nvPr>
            <p:ph type="ftr" sz="quarter" idx="11"/>
          </p:nvPr>
        </p:nvSpPr>
        <p:spPr/>
        <p:txBody>
          <a:bodyPr/>
          <a:lstStyle/>
          <a:p>
            <a:endParaRPr lang="ar-IQ">
              <a:solidFill>
                <a:prstClr val="black">
                  <a:tint val="75000"/>
                </a:prstClr>
              </a:solidFill>
            </a:endParaRPr>
          </a:p>
        </p:txBody>
      </p:sp>
      <p:sp>
        <p:nvSpPr>
          <p:cNvPr id="6" name="Slide Number Placeholder 5"/>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2902525095"/>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5" name="Footer Placeholder 4"/>
          <p:cNvSpPr>
            <a:spLocks noGrp="1"/>
          </p:cNvSpPr>
          <p:nvPr>
            <p:ph type="ftr" sz="quarter" idx="11"/>
          </p:nvPr>
        </p:nvSpPr>
        <p:spPr/>
        <p:txBody>
          <a:bodyPr/>
          <a:lstStyle/>
          <a:p>
            <a:endParaRPr lang="ar-IQ">
              <a:solidFill>
                <a:prstClr val="black">
                  <a:tint val="75000"/>
                </a:prstClr>
              </a:solidFill>
            </a:endParaRPr>
          </a:p>
        </p:txBody>
      </p:sp>
      <p:sp>
        <p:nvSpPr>
          <p:cNvPr id="6" name="Slide Number Placeholder 5"/>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283967194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IQ"/>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5" name="Footer Placeholder 4"/>
          <p:cNvSpPr>
            <a:spLocks noGrp="1"/>
          </p:cNvSpPr>
          <p:nvPr>
            <p:ph type="ftr" sz="quarter" idx="11"/>
          </p:nvPr>
        </p:nvSpPr>
        <p:spPr/>
        <p:txBody>
          <a:bodyPr/>
          <a:lstStyle/>
          <a:p>
            <a:endParaRPr lang="ar-IQ">
              <a:solidFill>
                <a:prstClr val="black">
                  <a:tint val="75000"/>
                </a:prstClr>
              </a:solidFill>
            </a:endParaRPr>
          </a:p>
        </p:txBody>
      </p:sp>
      <p:sp>
        <p:nvSpPr>
          <p:cNvPr id="6" name="Slide Number Placeholder 5"/>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369702408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Date Placeholder 4"/>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6" name="Footer Placeholder 5"/>
          <p:cNvSpPr>
            <a:spLocks noGrp="1"/>
          </p:cNvSpPr>
          <p:nvPr>
            <p:ph type="ftr" sz="quarter" idx="11"/>
          </p:nvPr>
        </p:nvSpPr>
        <p:spPr/>
        <p:txBody>
          <a:bodyPr/>
          <a:lstStyle/>
          <a:p>
            <a:endParaRPr lang="ar-IQ">
              <a:solidFill>
                <a:prstClr val="black">
                  <a:tint val="75000"/>
                </a:prstClr>
              </a:solidFill>
            </a:endParaRPr>
          </a:p>
        </p:txBody>
      </p:sp>
      <p:sp>
        <p:nvSpPr>
          <p:cNvPr id="7" name="Slide Number Placeholder 6"/>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63563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IQ"/>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7" name="Date Placeholder 6"/>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8" name="Footer Placeholder 7"/>
          <p:cNvSpPr>
            <a:spLocks noGrp="1"/>
          </p:cNvSpPr>
          <p:nvPr>
            <p:ph type="ftr" sz="quarter" idx="11"/>
          </p:nvPr>
        </p:nvSpPr>
        <p:spPr/>
        <p:txBody>
          <a:bodyPr/>
          <a:lstStyle/>
          <a:p>
            <a:endParaRPr lang="ar-IQ">
              <a:solidFill>
                <a:prstClr val="black">
                  <a:tint val="75000"/>
                </a:prstClr>
              </a:solidFill>
            </a:endParaRPr>
          </a:p>
        </p:txBody>
      </p:sp>
      <p:sp>
        <p:nvSpPr>
          <p:cNvPr id="9" name="Slide Number Placeholder 8"/>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3236875330"/>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Date Placeholder 2"/>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4" name="Footer Placeholder 3"/>
          <p:cNvSpPr>
            <a:spLocks noGrp="1"/>
          </p:cNvSpPr>
          <p:nvPr>
            <p:ph type="ftr" sz="quarter" idx="11"/>
          </p:nvPr>
        </p:nvSpPr>
        <p:spPr/>
        <p:txBody>
          <a:bodyPr/>
          <a:lstStyle/>
          <a:p>
            <a:endParaRPr lang="ar-IQ">
              <a:solidFill>
                <a:prstClr val="black">
                  <a:tint val="75000"/>
                </a:prstClr>
              </a:solidFill>
            </a:endParaRPr>
          </a:p>
        </p:txBody>
      </p:sp>
      <p:sp>
        <p:nvSpPr>
          <p:cNvPr id="5" name="Slide Number Placeholder 4"/>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70116287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3" name="Footer Placeholder 2"/>
          <p:cNvSpPr>
            <a:spLocks noGrp="1"/>
          </p:cNvSpPr>
          <p:nvPr>
            <p:ph type="ftr" sz="quarter" idx="11"/>
          </p:nvPr>
        </p:nvSpPr>
        <p:spPr/>
        <p:txBody>
          <a:bodyPr/>
          <a:lstStyle/>
          <a:p>
            <a:endParaRPr lang="ar-IQ">
              <a:solidFill>
                <a:prstClr val="black">
                  <a:tint val="75000"/>
                </a:prstClr>
              </a:solidFill>
            </a:endParaRPr>
          </a:p>
        </p:txBody>
      </p:sp>
      <p:sp>
        <p:nvSpPr>
          <p:cNvPr id="4" name="Slide Number Placeholder 3"/>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19663986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24C8BB-1A22-42D4-9D85-2BE684EAB24B}" type="datetimeFigureOut">
              <a:rPr lang="ar-IQ" smtClean="0">
                <a:solidFill>
                  <a:prstClr val="black"/>
                </a:solidFill>
              </a:rPr>
              <a:pPr/>
              <a:t>04/06/1442</a:t>
            </a:fld>
            <a:endParaRPr lang="ar-IQ">
              <a:solidFill>
                <a:prstClr val="black"/>
              </a:solidFill>
            </a:endParaRPr>
          </a:p>
        </p:txBody>
      </p:sp>
      <p:sp>
        <p:nvSpPr>
          <p:cNvPr id="6" name="Footer Placeholder 5"/>
          <p:cNvSpPr>
            <a:spLocks noGrp="1"/>
          </p:cNvSpPr>
          <p:nvPr>
            <p:ph type="ftr" sz="quarter" idx="11"/>
          </p:nvPr>
        </p:nvSpPr>
        <p:spPr/>
        <p:txBody>
          <a:bodyPr/>
          <a:lstStyle/>
          <a:p>
            <a:endParaRPr lang="ar-IQ">
              <a:solidFill>
                <a:prstClr val="black"/>
              </a:solidFill>
            </a:endParaRPr>
          </a:p>
        </p:txBody>
      </p:sp>
      <p:sp>
        <p:nvSpPr>
          <p:cNvPr id="7" name="Slide Number Placeholder 6"/>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9701194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IQ"/>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6" name="Footer Placeholder 5"/>
          <p:cNvSpPr>
            <a:spLocks noGrp="1"/>
          </p:cNvSpPr>
          <p:nvPr>
            <p:ph type="ftr" sz="quarter" idx="11"/>
          </p:nvPr>
        </p:nvSpPr>
        <p:spPr/>
        <p:txBody>
          <a:bodyPr/>
          <a:lstStyle/>
          <a:p>
            <a:endParaRPr lang="ar-IQ">
              <a:solidFill>
                <a:prstClr val="black">
                  <a:tint val="75000"/>
                </a:prstClr>
              </a:solidFill>
            </a:endParaRPr>
          </a:p>
        </p:txBody>
      </p:sp>
      <p:sp>
        <p:nvSpPr>
          <p:cNvPr id="7" name="Slide Number Placeholder 6"/>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329251128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IQ"/>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6" name="Footer Placeholder 5"/>
          <p:cNvSpPr>
            <a:spLocks noGrp="1"/>
          </p:cNvSpPr>
          <p:nvPr>
            <p:ph type="ftr" sz="quarter" idx="11"/>
          </p:nvPr>
        </p:nvSpPr>
        <p:spPr/>
        <p:txBody>
          <a:bodyPr/>
          <a:lstStyle/>
          <a:p>
            <a:endParaRPr lang="ar-IQ">
              <a:solidFill>
                <a:prstClr val="black">
                  <a:tint val="75000"/>
                </a:prstClr>
              </a:solidFill>
            </a:endParaRPr>
          </a:p>
        </p:txBody>
      </p:sp>
      <p:sp>
        <p:nvSpPr>
          <p:cNvPr id="7" name="Slide Number Placeholder 6"/>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414701564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5" name="Footer Placeholder 4"/>
          <p:cNvSpPr>
            <a:spLocks noGrp="1"/>
          </p:cNvSpPr>
          <p:nvPr>
            <p:ph type="ftr" sz="quarter" idx="11"/>
          </p:nvPr>
        </p:nvSpPr>
        <p:spPr/>
        <p:txBody>
          <a:bodyPr/>
          <a:lstStyle/>
          <a:p>
            <a:endParaRPr lang="ar-IQ">
              <a:solidFill>
                <a:prstClr val="black">
                  <a:tint val="75000"/>
                </a:prstClr>
              </a:solidFill>
            </a:endParaRPr>
          </a:p>
        </p:txBody>
      </p:sp>
      <p:sp>
        <p:nvSpPr>
          <p:cNvPr id="6" name="Slide Number Placeholder 5"/>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50613501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IQ"/>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5" name="Footer Placeholder 4"/>
          <p:cNvSpPr>
            <a:spLocks noGrp="1"/>
          </p:cNvSpPr>
          <p:nvPr>
            <p:ph type="ftr" sz="quarter" idx="11"/>
          </p:nvPr>
        </p:nvSpPr>
        <p:spPr/>
        <p:txBody>
          <a:bodyPr/>
          <a:lstStyle/>
          <a:p>
            <a:endParaRPr lang="ar-IQ">
              <a:solidFill>
                <a:prstClr val="black">
                  <a:tint val="75000"/>
                </a:prstClr>
              </a:solidFill>
            </a:endParaRPr>
          </a:p>
        </p:txBody>
      </p:sp>
      <p:sp>
        <p:nvSpPr>
          <p:cNvPr id="6" name="Slide Number Placeholder 5"/>
          <p:cNvSpPr>
            <a:spLocks noGrp="1"/>
          </p:cNvSpPr>
          <p:nvPr>
            <p:ph type="sldNum" sz="quarter" idx="12"/>
          </p:nvPr>
        </p:nvSpPr>
        <p:spPr/>
        <p:txBody>
          <a:body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20405402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24C8BB-1A22-42D4-9D85-2BE684EAB24B}" type="datetimeFigureOut">
              <a:rPr lang="ar-IQ" smtClean="0">
                <a:solidFill>
                  <a:prstClr val="black"/>
                </a:solidFill>
              </a:rPr>
              <a:pPr/>
              <a:t>04/06/1442</a:t>
            </a:fld>
            <a:endParaRPr lang="ar-IQ">
              <a:solidFill>
                <a:prstClr val="black"/>
              </a:solidFill>
            </a:endParaRPr>
          </a:p>
        </p:txBody>
      </p:sp>
      <p:sp>
        <p:nvSpPr>
          <p:cNvPr id="6" name="Footer Placeholder 5"/>
          <p:cNvSpPr>
            <a:spLocks noGrp="1"/>
          </p:cNvSpPr>
          <p:nvPr>
            <p:ph type="ftr" sz="quarter" idx="11"/>
          </p:nvPr>
        </p:nvSpPr>
        <p:spPr/>
        <p:txBody>
          <a:bodyPr/>
          <a:lstStyle/>
          <a:p>
            <a:endParaRPr lang="ar-IQ">
              <a:solidFill>
                <a:prstClr val="black"/>
              </a:solidFill>
            </a:endParaRPr>
          </a:p>
        </p:txBody>
      </p:sp>
      <p:sp>
        <p:nvSpPr>
          <p:cNvPr id="7" name="Slide Number Placeholder 6"/>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spTree>
    <p:extLst>
      <p:ext uri="{BB962C8B-B14F-4D97-AF65-F5344CB8AC3E}">
        <p14:creationId xmlns:p14="http://schemas.microsoft.com/office/powerpoint/2010/main" val="11839644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3.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4.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8.xml"/><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theme" Target="../theme/theme5.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9.xml"/><Relationship Id="rId3" Type="http://schemas.openxmlformats.org/officeDocument/2006/relationships/slideLayout" Target="../slideLayouts/slideLayout64.xml"/><Relationship Id="rId7" Type="http://schemas.openxmlformats.org/officeDocument/2006/relationships/slideLayout" Target="../slideLayouts/slideLayout68.xml"/><Relationship Id="rId12" Type="http://schemas.openxmlformats.org/officeDocument/2006/relationships/theme" Target="../theme/theme6.xml"/><Relationship Id="rId2" Type="http://schemas.openxmlformats.org/officeDocument/2006/relationships/slideLayout" Target="../slideLayouts/slideLayout63.xml"/><Relationship Id="rId1" Type="http://schemas.openxmlformats.org/officeDocument/2006/relationships/slideLayout" Target="../slideLayouts/slideLayout62.xml"/><Relationship Id="rId6" Type="http://schemas.openxmlformats.org/officeDocument/2006/relationships/slideLayout" Target="../slideLayouts/slideLayout67.xml"/><Relationship Id="rId11" Type="http://schemas.openxmlformats.org/officeDocument/2006/relationships/slideLayout" Target="../slideLayouts/slideLayout72.xml"/><Relationship Id="rId5" Type="http://schemas.openxmlformats.org/officeDocument/2006/relationships/slideLayout" Target="../slideLayouts/slideLayout66.xml"/><Relationship Id="rId10" Type="http://schemas.openxmlformats.org/officeDocument/2006/relationships/slideLayout" Target="../slideLayouts/slideLayout71.xml"/><Relationship Id="rId4" Type="http://schemas.openxmlformats.org/officeDocument/2006/relationships/slideLayout" Target="../slideLayouts/slideLayout65.xml"/><Relationship Id="rId9" Type="http://schemas.openxmlformats.org/officeDocument/2006/relationships/slideLayout" Target="../slideLayouts/slideLayout70.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0.xml"/><Relationship Id="rId3" Type="http://schemas.openxmlformats.org/officeDocument/2006/relationships/slideLayout" Target="../slideLayouts/slideLayout75.xml"/><Relationship Id="rId7" Type="http://schemas.openxmlformats.org/officeDocument/2006/relationships/slideLayout" Target="../slideLayouts/slideLayout79.xml"/><Relationship Id="rId12" Type="http://schemas.openxmlformats.org/officeDocument/2006/relationships/theme" Target="../theme/theme7.xml"/><Relationship Id="rId2" Type="http://schemas.openxmlformats.org/officeDocument/2006/relationships/slideLayout" Target="../slideLayouts/slideLayout74.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0" Type="http://schemas.openxmlformats.org/officeDocument/2006/relationships/slideLayout" Target="../slideLayouts/slideLayout82.xml"/><Relationship Id="rId4" Type="http://schemas.openxmlformats.org/officeDocument/2006/relationships/slideLayout" Target="../slideLayouts/slideLayout76.xml"/><Relationship Id="rId9" Type="http://schemas.openxmlformats.org/officeDocument/2006/relationships/slideLayout" Target="../slideLayouts/slideLayout8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CC24C8BB-1A22-42D4-9D85-2BE684EAB24B}" type="datetimeFigureOut">
              <a:rPr lang="ar-IQ" smtClean="0">
                <a:solidFill>
                  <a:prstClr val="black"/>
                </a:solidFill>
              </a:rPr>
              <a:pPr/>
              <a:t>04/06/1442</a:t>
            </a:fld>
            <a:endParaRPr lang="ar-IQ">
              <a:solidFill>
                <a:prstClr val="black"/>
              </a:solidFill>
            </a:endParaRPr>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ar-IQ">
              <a:solidFill>
                <a:prstClr val="black"/>
              </a:solidFill>
            </a:endParaRPr>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10D3B32D-0269-4C71-BE26-9716ECAF671B}" type="slidenum">
              <a:rPr lang="ar-IQ" smtClean="0">
                <a:solidFill>
                  <a:prstClr val="black"/>
                </a:solidFill>
              </a:rPr>
              <a:pPr/>
              <a:t>‹#›</a:t>
            </a:fld>
            <a:endParaRPr lang="ar-IQ">
              <a:solidFill>
                <a:prstClr val="black"/>
              </a:solidFill>
            </a:endParaRPr>
          </a:p>
        </p:txBody>
      </p:sp>
    </p:spTree>
    <p:extLst>
      <p:ext uri="{BB962C8B-B14F-4D97-AF65-F5344CB8AC3E}">
        <p14:creationId xmlns:p14="http://schemas.microsoft.com/office/powerpoint/2010/main" val="62324513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1"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r" defTabSz="457200" rtl="1"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r" defTabSz="457200" rtl="1"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r" defTabSz="457200" rtl="1"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ar-IQ"/>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solidFill>
                <a:prstClr val="black">
                  <a:tint val="75000"/>
                </a:prstClr>
              </a:solidFill>
            </a:endParaRP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27441385"/>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ar-IQ"/>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solidFill>
                <a:prstClr val="black">
                  <a:tint val="75000"/>
                </a:prstClr>
              </a:solidFill>
            </a:endParaRP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3051267724"/>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ar-IQ"/>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solidFill>
                <a:prstClr val="black">
                  <a:tint val="75000"/>
                </a:prstClr>
              </a:solidFill>
            </a:endParaRP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2835138155"/>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ar-IQ"/>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solidFill>
                <a:prstClr val="black">
                  <a:tint val="75000"/>
                </a:prstClr>
              </a:solidFill>
            </a:endParaRP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3539951667"/>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ar-IQ"/>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solidFill>
                <a:prstClr val="black">
                  <a:tint val="75000"/>
                </a:prstClr>
              </a:solidFill>
            </a:endParaRP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1677843232"/>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ar-IQ"/>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554E3A2-D5AB-47C9-89DA-DDE1941D2524}" type="datetimeFigureOut">
              <a:rPr lang="ar-IQ" smtClean="0">
                <a:solidFill>
                  <a:prstClr val="black">
                    <a:tint val="75000"/>
                  </a:prstClr>
                </a:solidFill>
              </a:rPr>
              <a:pPr/>
              <a:t>04/06/1442</a:t>
            </a:fld>
            <a:endParaRPr lang="ar-IQ">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solidFill>
                <a:prstClr val="black">
                  <a:tint val="75000"/>
                </a:prstClr>
              </a:solidFill>
            </a:endParaRP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611232B1-57F2-434A-88A5-ACBC19055955}" type="slidenum">
              <a:rPr lang="ar-IQ" smtClean="0">
                <a:solidFill>
                  <a:prstClr val="black">
                    <a:tint val="75000"/>
                  </a:prstClr>
                </a:solidFill>
              </a:rPr>
              <a:pPr/>
              <a:t>‹#›</a:t>
            </a:fld>
            <a:endParaRPr lang="ar-IQ">
              <a:solidFill>
                <a:prstClr val="black">
                  <a:tint val="75000"/>
                </a:prstClr>
              </a:solidFill>
            </a:endParaRPr>
          </a:p>
        </p:txBody>
      </p:sp>
    </p:spTree>
    <p:extLst>
      <p:ext uri="{BB962C8B-B14F-4D97-AF65-F5344CB8AC3E}">
        <p14:creationId xmlns:p14="http://schemas.microsoft.com/office/powerpoint/2010/main" val="3369605491"/>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7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14.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7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16.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7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18.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7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21.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7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29.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74.xml"/></Relationships>
</file>

<file path=ppt/slides/_rels/slide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3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41.xml"/></Relationships>
</file>

<file path=ppt/slides/_rels/slide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5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emf"/><Relationship Id="rId1" Type="http://schemas.openxmlformats.org/officeDocument/2006/relationships/slideLayout" Target="../slideLayouts/slideLayout6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Magnetic Resonance and Medical Imaging </a:t>
            </a:r>
            <a:r>
              <a:rPr lang="en-US" dirty="0" err="1" smtClean="0"/>
              <a:t>lect</a:t>
            </a:r>
            <a:r>
              <a:rPr lang="en-US" dirty="0" smtClean="0"/>
              <a:t> </a:t>
            </a:r>
            <a:r>
              <a:rPr lang="en-US" dirty="0" smtClean="0"/>
              <a:t>6 </a:t>
            </a:r>
            <a:endParaRPr lang="ar-IQ" dirty="0"/>
          </a:p>
        </p:txBody>
      </p:sp>
      <p:sp>
        <p:nvSpPr>
          <p:cNvPr id="3" name="Subtitle 2"/>
          <p:cNvSpPr>
            <a:spLocks noGrp="1"/>
          </p:cNvSpPr>
          <p:nvPr>
            <p:ph type="subTitle" idx="1"/>
          </p:nvPr>
        </p:nvSpPr>
        <p:spPr/>
        <p:txBody>
          <a:bodyPr>
            <a:normAutofit/>
          </a:bodyPr>
          <a:lstStyle/>
          <a:p>
            <a:r>
              <a:rPr lang="en-US" sz="2400" dirty="0" smtClean="0"/>
              <a:t>4th year /Medical </a:t>
            </a:r>
            <a:r>
              <a:rPr lang="en-US" sz="2400" dirty="0"/>
              <a:t>P</a:t>
            </a:r>
            <a:r>
              <a:rPr lang="en-US" sz="2400" dirty="0" smtClean="0"/>
              <a:t>hysics </a:t>
            </a:r>
          </a:p>
          <a:p>
            <a:r>
              <a:rPr lang="en-US" sz="2400" dirty="0" err="1" smtClean="0"/>
              <a:t>Dr</a:t>
            </a:r>
            <a:r>
              <a:rPr lang="en-US" sz="2400" dirty="0" smtClean="0"/>
              <a:t> . Hanan </a:t>
            </a:r>
            <a:r>
              <a:rPr lang="en-US" sz="2400" dirty="0" err="1" smtClean="0"/>
              <a:t>Abd</a:t>
            </a:r>
            <a:r>
              <a:rPr lang="en-US" sz="2400" dirty="0" smtClean="0"/>
              <a:t> Ali  </a:t>
            </a:r>
            <a:endParaRPr lang="ar-IQ" sz="2400" dirty="0"/>
          </a:p>
        </p:txBody>
      </p:sp>
    </p:spTree>
    <p:extLst>
      <p:ext uri="{BB962C8B-B14F-4D97-AF65-F5344CB8AC3E}">
        <p14:creationId xmlns:p14="http://schemas.microsoft.com/office/powerpoint/2010/main" val="35590540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Magnetic Resonance and Medical Imaging </a:t>
            </a:r>
            <a:r>
              <a:rPr lang="en-US" dirty="0" err="1" smtClean="0"/>
              <a:t>lect</a:t>
            </a:r>
            <a:r>
              <a:rPr lang="en-US" dirty="0" smtClean="0"/>
              <a:t> </a:t>
            </a:r>
            <a:r>
              <a:rPr lang="en-US" dirty="0"/>
              <a:t>7</a:t>
            </a:r>
            <a:r>
              <a:rPr lang="en-US" dirty="0" smtClean="0"/>
              <a:t> </a:t>
            </a:r>
            <a:endParaRPr lang="ar-IQ" dirty="0"/>
          </a:p>
        </p:txBody>
      </p:sp>
      <p:sp>
        <p:nvSpPr>
          <p:cNvPr id="3" name="Subtitle 2"/>
          <p:cNvSpPr>
            <a:spLocks noGrp="1"/>
          </p:cNvSpPr>
          <p:nvPr>
            <p:ph type="subTitle" idx="1"/>
          </p:nvPr>
        </p:nvSpPr>
        <p:spPr/>
        <p:txBody>
          <a:bodyPr>
            <a:normAutofit/>
          </a:bodyPr>
          <a:lstStyle/>
          <a:p>
            <a:r>
              <a:rPr lang="en-US" sz="2400" dirty="0" smtClean="0"/>
              <a:t>4th year /Medical </a:t>
            </a:r>
            <a:r>
              <a:rPr lang="en-US" sz="2400" dirty="0"/>
              <a:t>P</a:t>
            </a:r>
            <a:r>
              <a:rPr lang="en-US" sz="2400" dirty="0" smtClean="0"/>
              <a:t>hysics </a:t>
            </a:r>
          </a:p>
          <a:p>
            <a:r>
              <a:rPr lang="en-US" sz="2400" dirty="0" err="1" smtClean="0"/>
              <a:t>Dr</a:t>
            </a:r>
            <a:r>
              <a:rPr lang="en-US" sz="2400" dirty="0" smtClean="0"/>
              <a:t> . Hanan </a:t>
            </a:r>
            <a:r>
              <a:rPr lang="en-US" sz="2400" dirty="0" err="1" smtClean="0"/>
              <a:t>Abd</a:t>
            </a:r>
            <a:r>
              <a:rPr lang="en-US" sz="2400" dirty="0" smtClean="0"/>
              <a:t> Ali  </a:t>
            </a:r>
            <a:endParaRPr lang="ar-IQ" sz="2400" dirty="0"/>
          </a:p>
        </p:txBody>
      </p:sp>
    </p:spTree>
    <p:extLst>
      <p:ext uri="{BB962C8B-B14F-4D97-AF65-F5344CB8AC3E}">
        <p14:creationId xmlns:p14="http://schemas.microsoft.com/office/powerpoint/2010/main" val="26213646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C00000"/>
                </a:solidFill>
                <a:latin typeface="Andalus" panose="02020603050405020304" pitchFamily="18" charset="-78"/>
                <a:cs typeface="Andalus" panose="02020603050405020304" pitchFamily="18" charset="-78"/>
              </a:rPr>
              <a:t>Net Magnetization</a:t>
            </a:r>
            <a:r>
              <a:rPr lang="en-US" dirty="0"/>
              <a:t/>
            </a:r>
            <a:br>
              <a:rPr lang="en-US" dirty="0"/>
            </a:br>
            <a:endParaRPr lang="ar-IQ" dirty="0"/>
          </a:p>
        </p:txBody>
      </p:sp>
      <p:sp>
        <p:nvSpPr>
          <p:cNvPr id="3" name="Content Placeholder 2"/>
          <p:cNvSpPr>
            <a:spLocks noGrp="1"/>
          </p:cNvSpPr>
          <p:nvPr>
            <p:ph idx="1"/>
          </p:nvPr>
        </p:nvSpPr>
        <p:spPr>
          <a:xfrm>
            <a:off x="228599" y="1028701"/>
            <a:ext cx="11572875" cy="5629274"/>
          </a:xfrm>
        </p:spPr>
        <p:txBody>
          <a:bodyPr>
            <a:normAutofit lnSpcReduction="10000"/>
          </a:bodyPr>
          <a:lstStyle/>
          <a:p>
            <a:pPr marL="0" indent="0" algn="just" rtl="0">
              <a:buNone/>
            </a:pPr>
            <a:r>
              <a:rPr lang="en-US" dirty="0" smtClean="0"/>
              <a:t>A </a:t>
            </a:r>
            <a:r>
              <a:rPr lang="en-US" dirty="0"/>
              <a:t>patient placed in an MRI system consists of </a:t>
            </a:r>
            <a:r>
              <a:rPr lang="en-US" dirty="0" smtClean="0"/>
              <a:t>a multitude </a:t>
            </a:r>
            <a:r>
              <a:rPr lang="en-US" dirty="0"/>
              <a:t>of proton spins. Many of these </a:t>
            </a:r>
            <a:r>
              <a:rPr lang="en-US" dirty="0" smtClean="0"/>
              <a:t>protons attempt </a:t>
            </a:r>
            <a:r>
              <a:rPr lang="en-US" dirty="0"/>
              <a:t>to align with the external field </a:t>
            </a:r>
            <a:r>
              <a:rPr lang="en-US" dirty="0" smtClean="0"/>
              <a:t>and </a:t>
            </a:r>
            <a:r>
              <a:rPr lang="en-US" dirty="0" err="1" smtClean="0"/>
              <a:t>precess</a:t>
            </a:r>
            <a:r>
              <a:rPr lang="en-US" dirty="0" smtClean="0"/>
              <a:t> </a:t>
            </a:r>
            <a:r>
              <a:rPr lang="en-US" dirty="0"/>
              <a:t>at the Larmor frequency </a:t>
            </a:r>
            <a:r>
              <a:rPr lang="en-US" dirty="0" smtClean="0"/>
              <a:t>(as </a:t>
            </a:r>
            <a:r>
              <a:rPr lang="en-US" dirty="0" err="1" smtClean="0"/>
              <a:t>inFigure</a:t>
            </a:r>
            <a:r>
              <a:rPr lang="en-US" dirty="0" smtClean="0"/>
              <a:t> ). </a:t>
            </a:r>
          </a:p>
          <a:p>
            <a:pPr marL="0" indent="0" algn="just" rtl="0">
              <a:buNone/>
            </a:pPr>
            <a:endParaRPr lang="en-US" dirty="0"/>
          </a:p>
          <a:p>
            <a:pPr marL="0" indent="0" algn="just" rtl="0">
              <a:buNone/>
            </a:pPr>
            <a:endParaRPr lang="en-US" dirty="0" smtClean="0"/>
          </a:p>
          <a:p>
            <a:pPr marL="0" indent="0" algn="just" rtl="0">
              <a:buNone/>
            </a:pPr>
            <a:endParaRPr lang="en-US" dirty="0"/>
          </a:p>
          <a:p>
            <a:pPr marL="0" indent="0" algn="just" rtl="0">
              <a:buNone/>
            </a:pPr>
            <a:endParaRPr lang="en-US" dirty="0" smtClean="0"/>
          </a:p>
          <a:p>
            <a:pPr marL="0" indent="0" algn="just" rtl="0">
              <a:buNone/>
            </a:pPr>
            <a:r>
              <a:rPr lang="en-US" dirty="0"/>
              <a:t> </a:t>
            </a:r>
            <a:r>
              <a:rPr lang="en-US" dirty="0" smtClean="0"/>
              <a:t>   </a:t>
            </a:r>
          </a:p>
          <a:p>
            <a:pPr marL="0" indent="0" algn="just" rtl="0">
              <a:buNone/>
            </a:pPr>
            <a:r>
              <a:rPr lang="en-US" dirty="0" smtClean="0"/>
              <a:t>    Although </a:t>
            </a:r>
            <a:r>
              <a:rPr lang="en-US" dirty="0"/>
              <a:t>all the protons shown are oriented </a:t>
            </a:r>
            <a:r>
              <a:rPr lang="en-US" dirty="0" smtClean="0"/>
              <a:t>in an </a:t>
            </a:r>
            <a:r>
              <a:rPr lang="en-US" dirty="0"/>
              <a:t>upward direction, the exact direction to </a:t>
            </a:r>
            <a:r>
              <a:rPr lang="en-US" dirty="0" smtClean="0"/>
              <a:t>which they </a:t>
            </a:r>
            <a:r>
              <a:rPr lang="en-US" dirty="0"/>
              <a:t>point at any instant is slightly </a:t>
            </a:r>
            <a:r>
              <a:rPr lang="en-US" dirty="0" smtClean="0"/>
              <a:t>different because </a:t>
            </a:r>
            <a:r>
              <a:rPr lang="en-US" dirty="0"/>
              <a:t>they are at random positions in </a:t>
            </a:r>
            <a:r>
              <a:rPr lang="en-US" dirty="0" smtClean="0"/>
              <a:t>their precession</a:t>
            </a:r>
            <a:r>
              <a:rPr lang="en-US" dirty="0"/>
              <a:t>. The net result is that the </a:t>
            </a:r>
            <a:r>
              <a:rPr lang="en-US" dirty="0" smtClean="0"/>
              <a:t>individual magnetizations </a:t>
            </a:r>
            <a:r>
              <a:rPr lang="en-US" dirty="0"/>
              <a:t>sum to a net magnetization (</a:t>
            </a:r>
            <a:r>
              <a:rPr lang="en-US" dirty="0" smtClean="0"/>
              <a:t>M) parallel </a:t>
            </a:r>
            <a:r>
              <a:rPr lang="en-US" dirty="0"/>
              <a:t>to the direction of the external </a:t>
            </a:r>
            <a:r>
              <a:rPr lang="en-US" dirty="0" smtClean="0"/>
              <a:t>magnetic field</a:t>
            </a:r>
            <a:r>
              <a:rPr lang="en-US" dirty="0"/>
              <a:t>.</a:t>
            </a:r>
            <a:endParaRPr lang="ar-IQ" dirty="0"/>
          </a:p>
        </p:txBody>
      </p:sp>
      <p:pic>
        <p:nvPicPr>
          <p:cNvPr id="4" name="Picture 3"/>
          <p:cNvPicPr>
            <a:picLocks noChangeAspect="1"/>
          </p:cNvPicPr>
          <p:nvPr/>
        </p:nvPicPr>
        <p:blipFill>
          <a:blip r:embed="rId2"/>
          <a:stretch>
            <a:fillRect/>
          </a:stretch>
        </p:blipFill>
        <p:spPr>
          <a:xfrm>
            <a:off x="5926666" y="1947333"/>
            <a:ext cx="5550959" cy="2348442"/>
          </a:xfrm>
          <a:prstGeom prst="rect">
            <a:avLst/>
          </a:prstGeom>
          <a:ln w="88900" cap="sq" cmpd="thickThin">
            <a:solidFill>
              <a:srgbClr val="C00000"/>
            </a:solidFill>
            <a:prstDash val="solid"/>
            <a:miter lim="800000"/>
          </a:ln>
          <a:effectLst>
            <a:innerShdw blurRad="76200">
              <a:srgbClr val="000000"/>
            </a:innerShdw>
          </a:effectLst>
        </p:spPr>
      </p:pic>
      <p:sp>
        <p:nvSpPr>
          <p:cNvPr id="5" name="TextBox 4"/>
          <p:cNvSpPr txBox="1"/>
          <p:nvPr/>
        </p:nvSpPr>
        <p:spPr>
          <a:xfrm>
            <a:off x="6604000" y="3318933"/>
            <a:ext cx="304801" cy="216932"/>
          </a:xfrm>
          <a:prstGeom prst="rect">
            <a:avLst/>
          </a:prstGeom>
          <a:solidFill>
            <a:schemeClr val="bg1"/>
          </a:solidFill>
        </p:spPr>
        <p:txBody>
          <a:bodyPr wrap="square" rtlCol="1">
            <a:spAutoFit/>
          </a:bodyPr>
          <a:lstStyle/>
          <a:p>
            <a:endParaRPr lang="ar-IQ" dirty="0"/>
          </a:p>
        </p:txBody>
      </p:sp>
    </p:spTree>
    <p:extLst>
      <p:ext uri="{BB962C8B-B14F-4D97-AF65-F5344CB8AC3E}">
        <p14:creationId xmlns:p14="http://schemas.microsoft.com/office/powerpoint/2010/main" val="25847859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999068"/>
          </a:xfrm>
          <a:solidFill>
            <a:schemeClr val="accent2">
              <a:lumMod val="20000"/>
              <a:lumOff val="80000"/>
            </a:schemeClr>
          </a:solidFill>
        </p:spPr>
        <p:txBody>
          <a:bodyPr>
            <a:normAutofit fontScale="90000"/>
          </a:bodyPr>
          <a:lstStyle/>
          <a:p>
            <a:pPr algn="ctr"/>
            <a:r>
              <a:rPr lang="en-US" b="1" dirty="0">
                <a:solidFill>
                  <a:srgbClr val="C00000"/>
                </a:solidFill>
              </a:rPr>
              <a:t>Equilibrium</a:t>
            </a:r>
            <a:r>
              <a:rPr lang="en-US" b="1" dirty="0"/>
              <a:t/>
            </a:r>
            <a:br>
              <a:rPr lang="en-US" b="1" dirty="0"/>
            </a:br>
            <a:endParaRPr lang="ar-IQ" b="1" dirty="0"/>
          </a:p>
        </p:txBody>
      </p:sp>
      <p:sp>
        <p:nvSpPr>
          <p:cNvPr id="3" name="Content Placeholder 2"/>
          <p:cNvSpPr>
            <a:spLocks noGrp="1"/>
          </p:cNvSpPr>
          <p:nvPr>
            <p:ph idx="1"/>
          </p:nvPr>
        </p:nvSpPr>
        <p:spPr>
          <a:xfrm>
            <a:off x="643467" y="999067"/>
            <a:ext cx="10710333" cy="5177896"/>
          </a:xfrm>
        </p:spPr>
        <p:txBody>
          <a:bodyPr>
            <a:normAutofit fontScale="92500"/>
          </a:bodyPr>
          <a:lstStyle/>
          <a:p>
            <a:pPr algn="just" rtl="0">
              <a:buClr>
                <a:srgbClr val="C00000"/>
              </a:buClr>
              <a:buFont typeface="Wingdings" panose="05000000000000000000" pitchFamily="2" charset="2"/>
              <a:buChar char="q"/>
            </a:pPr>
            <a:r>
              <a:rPr lang="en-US" dirty="0" smtClean="0"/>
              <a:t>In </a:t>
            </a:r>
            <a:r>
              <a:rPr lang="en-US" dirty="0"/>
              <a:t>the preceding situation, the net </a:t>
            </a:r>
            <a:r>
              <a:rPr lang="en-US" dirty="0" smtClean="0"/>
              <a:t>magnetization does </a:t>
            </a:r>
            <a:r>
              <a:rPr lang="en-US" dirty="0"/>
              <a:t>not </a:t>
            </a:r>
            <a:r>
              <a:rPr lang="en-US" dirty="0" err="1"/>
              <a:t>precess</a:t>
            </a:r>
            <a:r>
              <a:rPr lang="en-US" dirty="0"/>
              <a:t> but is a vector of constant </a:t>
            </a:r>
            <a:r>
              <a:rPr lang="en-US" dirty="0" smtClean="0"/>
              <a:t>magnitude pointed </a:t>
            </a:r>
            <a:r>
              <a:rPr lang="en-US" dirty="0"/>
              <a:t>in the direction of the </a:t>
            </a:r>
            <a:r>
              <a:rPr lang="en-US" dirty="0" smtClean="0"/>
              <a:t>external magnetic </a:t>
            </a:r>
            <a:r>
              <a:rPr lang="en-US" dirty="0"/>
              <a:t>field, which is the Z direction. </a:t>
            </a:r>
            <a:r>
              <a:rPr lang="en-US" dirty="0" smtClean="0"/>
              <a:t>Because they </a:t>
            </a:r>
            <a:r>
              <a:rPr lang="en-US" dirty="0"/>
              <a:t>are randomly oriented, the horizontal or </a:t>
            </a:r>
            <a:r>
              <a:rPr lang="en-US" dirty="0" smtClean="0"/>
              <a:t>X and </a:t>
            </a:r>
            <a:r>
              <a:rPr lang="en-US" dirty="0"/>
              <a:t>Y components of all the individual </a:t>
            </a:r>
            <a:r>
              <a:rPr lang="en-US" dirty="0" smtClean="0"/>
              <a:t>nuclear spins </a:t>
            </a:r>
            <a:r>
              <a:rPr lang="en-US" dirty="0"/>
              <a:t>are out of phase, and therefore there is </a:t>
            </a:r>
            <a:r>
              <a:rPr lang="en-US" dirty="0" smtClean="0"/>
              <a:t>no net </a:t>
            </a:r>
            <a:r>
              <a:rPr lang="en-US" dirty="0"/>
              <a:t>magnetization in the XY </a:t>
            </a:r>
            <a:r>
              <a:rPr lang="en-US" dirty="0" smtClean="0"/>
              <a:t>plane.</a:t>
            </a:r>
          </a:p>
          <a:p>
            <a:pPr algn="just" rtl="0">
              <a:buClr>
                <a:srgbClr val="C00000"/>
              </a:buClr>
              <a:buFont typeface="Wingdings" panose="05000000000000000000" pitchFamily="2" charset="2"/>
              <a:buChar char="q"/>
            </a:pPr>
            <a:r>
              <a:rPr lang="en-US" dirty="0"/>
              <a:t>This state of the net magnetization is </a:t>
            </a:r>
            <a:r>
              <a:rPr lang="en-US" dirty="0" smtClean="0"/>
              <a:t>called equilibrium</a:t>
            </a:r>
            <a:r>
              <a:rPr lang="en-US" dirty="0"/>
              <a:t>. The proton spins are said to be </a:t>
            </a:r>
            <a:r>
              <a:rPr lang="en-US" dirty="0" smtClean="0"/>
              <a:t>at equilibrium </a:t>
            </a:r>
            <a:r>
              <a:rPr lang="en-US" dirty="0"/>
              <a:t>with the external magnetic </a:t>
            </a:r>
            <a:r>
              <a:rPr lang="en-US" dirty="0" smtClean="0"/>
              <a:t>field. The </a:t>
            </a:r>
            <a:r>
              <a:rPr lang="en-US" dirty="0"/>
              <a:t>magnitude of the net magnetization </a:t>
            </a:r>
            <a:r>
              <a:rPr lang="en-US" dirty="0" smtClean="0"/>
              <a:t>at equilibrium </a:t>
            </a:r>
            <a:r>
              <a:rPr lang="en-US" dirty="0"/>
              <a:t>along the Z-axis, symbolized </a:t>
            </a:r>
            <a:r>
              <a:rPr lang="en-US" dirty="0" smtClean="0"/>
              <a:t>as M0</a:t>
            </a:r>
            <a:r>
              <a:rPr lang="en-US" dirty="0"/>
              <a:t>, is determined by several physical </a:t>
            </a:r>
            <a:r>
              <a:rPr lang="en-US" dirty="0" smtClean="0"/>
              <a:t>factors. </a:t>
            </a:r>
          </a:p>
          <a:p>
            <a:pPr algn="just" rtl="0">
              <a:buClr>
                <a:srgbClr val="C00000"/>
              </a:buClr>
              <a:buFont typeface="Wingdings" panose="05000000000000000000" pitchFamily="2" charset="2"/>
              <a:buChar char="q"/>
            </a:pPr>
            <a:r>
              <a:rPr lang="en-US" dirty="0" smtClean="0"/>
              <a:t>The </a:t>
            </a:r>
            <a:r>
              <a:rPr lang="en-US" dirty="0"/>
              <a:t>more protons available for alignment, </a:t>
            </a:r>
            <a:r>
              <a:rPr lang="en-US" dirty="0" smtClean="0"/>
              <a:t>the larger </a:t>
            </a:r>
            <a:r>
              <a:rPr lang="en-US" dirty="0"/>
              <a:t>M</a:t>
            </a:r>
            <a:r>
              <a:rPr lang="en-US" sz="2200" dirty="0"/>
              <a:t>0</a:t>
            </a:r>
            <a:r>
              <a:rPr lang="en-US" dirty="0"/>
              <a:t> will </a:t>
            </a:r>
            <a:r>
              <a:rPr lang="en-US" dirty="0" smtClean="0"/>
              <a:t>be. The </a:t>
            </a:r>
            <a:r>
              <a:rPr lang="en-US" dirty="0"/>
              <a:t>number of nuclei available that do </a:t>
            </a:r>
            <a:r>
              <a:rPr lang="en-US" dirty="0" smtClean="0"/>
              <a:t>align is </a:t>
            </a:r>
            <a:r>
              <a:rPr lang="en-US" dirty="0"/>
              <a:t>determined by the intensity of the </a:t>
            </a:r>
            <a:r>
              <a:rPr lang="en-US" dirty="0" smtClean="0"/>
              <a:t>external magnetic </a:t>
            </a:r>
            <a:r>
              <a:rPr lang="en-US" dirty="0"/>
              <a:t>field. Finally, a large gyromagnetic </a:t>
            </a:r>
            <a:r>
              <a:rPr lang="en-US" dirty="0" smtClean="0"/>
              <a:t>ratio results </a:t>
            </a:r>
            <a:r>
              <a:rPr lang="en-US" dirty="0"/>
              <a:t>in a large M</a:t>
            </a:r>
            <a:r>
              <a:rPr lang="en-US" sz="2200" dirty="0"/>
              <a:t>0</a:t>
            </a:r>
            <a:r>
              <a:rPr lang="en-US" dirty="0"/>
              <a:t>. Therefore N (the </a:t>
            </a:r>
            <a:r>
              <a:rPr lang="en-US" dirty="0" smtClean="0"/>
              <a:t>number of </a:t>
            </a:r>
            <a:r>
              <a:rPr lang="en-US" dirty="0"/>
              <a:t>nuclei available), B</a:t>
            </a:r>
            <a:r>
              <a:rPr lang="en-US" sz="1900" dirty="0"/>
              <a:t>0</a:t>
            </a:r>
            <a:r>
              <a:rPr lang="en-US" dirty="0"/>
              <a:t>, and γ contribute to M</a:t>
            </a:r>
            <a:r>
              <a:rPr lang="en-US" sz="1900" dirty="0"/>
              <a:t>0</a:t>
            </a:r>
            <a:r>
              <a:rPr lang="en-US" dirty="0"/>
              <a:t>.</a:t>
            </a:r>
            <a:endParaRPr lang="ar-IQ" dirty="0"/>
          </a:p>
        </p:txBody>
      </p:sp>
    </p:spTree>
    <p:extLst>
      <p:ext uri="{BB962C8B-B14F-4D97-AF65-F5344CB8AC3E}">
        <p14:creationId xmlns:p14="http://schemas.microsoft.com/office/powerpoint/2010/main" val="41950027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0075" y="365125"/>
            <a:ext cx="11591925" cy="1325563"/>
          </a:xfrm>
          <a:solidFill>
            <a:schemeClr val="accent6">
              <a:lumMod val="20000"/>
              <a:lumOff val="80000"/>
            </a:schemeClr>
          </a:solidFill>
          <a:ln>
            <a:solidFill>
              <a:schemeClr val="bg1">
                <a:lumMod val="95000"/>
              </a:schemeClr>
            </a:solidFill>
          </a:ln>
        </p:spPr>
        <p:txBody>
          <a:bodyPr>
            <a:normAutofit/>
          </a:bodyPr>
          <a:lstStyle/>
          <a:p>
            <a:pPr algn="l"/>
            <a:r>
              <a:rPr lang="en-US" sz="3600" dirty="0"/>
              <a:t>Note :The larger the M</a:t>
            </a:r>
            <a:r>
              <a:rPr lang="en-US" sz="2800" dirty="0"/>
              <a:t>0</a:t>
            </a:r>
            <a:r>
              <a:rPr lang="en-US" sz="3600" dirty="0"/>
              <a:t>, the stronger the MR signal will be.</a:t>
            </a:r>
            <a:endParaRPr lang="ar-IQ" sz="3600" dirty="0"/>
          </a:p>
        </p:txBody>
      </p:sp>
      <p:sp>
        <p:nvSpPr>
          <p:cNvPr id="3" name="Content Placeholder 2"/>
          <p:cNvSpPr>
            <a:spLocks noGrp="1"/>
          </p:cNvSpPr>
          <p:nvPr>
            <p:ph idx="1"/>
          </p:nvPr>
        </p:nvSpPr>
        <p:spPr>
          <a:xfrm>
            <a:off x="838200" y="1615735"/>
            <a:ext cx="10515600" cy="4561227"/>
          </a:xfrm>
        </p:spPr>
        <p:txBody>
          <a:bodyPr>
            <a:normAutofit lnSpcReduction="10000"/>
          </a:bodyPr>
          <a:lstStyle/>
          <a:p>
            <a:pPr algn="just" rtl="0">
              <a:buFont typeface="Wingdings" panose="05000000000000000000" pitchFamily="2" charset="2"/>
              <a:buChar char="q"/>
            </a:pPr>
            <a:r>
              <a:rPr lang="en-US" dirty="0">
                <a:latin typeface="Andalus" panose="02020603050405020304" pitchFamily="18" charset="-78"/>
                <a:cs typeface="Andalus" panose="02020603050405020304" pitchFamily="18" charset="-78"/>
              </a:rPr>
              <a:t>Unfortunately, the component of M along </a:t>
            </a:r>
            <a:r>
              <a:rPr lang="en-US" dirty="0" smtClean="0">
                <a:latin typeface="Andalus" panose="02020603050405020304" pitchFamily="18" charset="-78"/>
                <a:cs typeface="Andalus" panose="02020603050405020304" pitchFamily="18" charset="-78"/>
              </a:rPr>
              <a:t>the Z-axis </a:t>
            </a:r>
            <a:r>
              <a:rPr lang="en-US" dirty="0">
                <a:latin typeface="Andalus" panose="02020603050405020304" pitchFamily="18" charset="-78"/>
                <a:cs typeface="Andalus" panose="02020603050405020304" pitchFamily="18" charset="-78"/>
              </a:rPr>
              <a:t>cannot be measured directly. It is </a:t>
            </a:r>
            <a:r>
              <a:rPr lang="en-US" dirty="0" smtClean="0">
                <a:latin typeface="Andalus" panose="02020603050405020304" pitchFamily="18" charset="-78"/>
                <a:cs typeface="Andalus" panose="02020603050405020304" pitchFamily="18" charset="-78"/>
              </a:rPr>
              <a:t>much too </a:t>
            </a:r>
            <a:r>
              <a:rPr lang="en-US" dirty="0">
                <a:latin typeface="Andalus" panose="02020603050405020304" pitchFamily="18" charset="-78"/>
                <a:cs typeface="Andalus" panose="02020603050405020304" pitchFamily="18" charset="-78"/>
              </a:rPr>
              <a:t>weak compared with B</a:t>
            </a:r>
            <a:r>
              <a:rPr lang="en-US" sz="1800" dirty="0">
                <a:latin typeface="Andalus" panose="02020603050405020304" pitchFamily="18" charset="-78"/>
                <a:cs typeface="Andalus" panose="02020603050405020304" pitchFamily="18" charset="-78"/>
              </a:rPr>
              <a:t>0</a:t>
            </a:r>
            <a:r>
              <a:rPr lang="en-US" dirty="0">
                <a:latin typeface="Andalus" panose="02020603050405020304" pitchFamily="18" charset="-78"/>
                <a:cs typeface="Andalus" panose="02020603050405020304" pitchFamily="18" charset="-78"/>
              </a:rPr>
              <a:t> to be detected. </a:t>
            </a:r>
            <a:r>
              <a:rPr lang="en-US" dirty="0" smtClean="0">
                <a:latin typeface="Andalus" panose="02020603050405020304" pitchFamily="18" charset="-78"/>
                <a:cs typeface="Andalus" panose="02020603050405020304" pitchFamily="18" charset="-78"/>
              </a:rPr>
              <a:t>Only components </a:t>
            </a:r>
            <a:r>
              <a:rPr lang="en-US" dirty="0">
                <a:latin typeface="Andalus" panose="02020603050405020304" pitchFamily="18" charset="-78"/>
                <a:cs typeface="Andalus" panose="02020603050405020304" pitchFamily="18" charset="-78"/>
              </a:rPr>
              <a:t>of the net magnetization vector </a:t>
            </a:r>
            <a:r>
              <a:rPr lang="en-US" dirty="0" smtClean="0">
                <a:latin typeface="Andalus" panose="02020603050405020304" pitchFamily="18" charset="-78"/>
                <a:cs typeface="Andalus" panose="02020603050405020304" pitchFamily="18" charset="-78"/>
              </a:rPr>
              <a:t>in the </a:t>
            </a:r>
            <a:r>
              <a:rPr lang="en-US" dirty="0">
                <a:latin typeface="Andalus" panose="02020603050405020304" pitchFamily="18" charset="-78"/>
                <a:cs typeface="Andalus" panose="02020603050405020304" pitchFamily="18" charset="-78"/>
              </a:rPr>
              <a:t>XY plane, that is, M</a:t>
            </a:r>
            <a:r>
              <a:rPr lang="en-US" sz="2000" dirty="0">
                <a:latin typeface="Andalus" panose="02020603050405020304" pitchFamily="18" charset="-78"/>
                <a:cs typeface="Andalus" panose="02020603050405020304" pitchFamily="18" charset="-78"/>
              </a:rPr>
              <a:t>XY</a:t>
            </a:r>
            <a:r>
              <a:rPr lang="en-US" dirty="0">
                <a:latin typeface="Andalus" panose="02020603050405020304" pitchFamily="18" charset="-78"/>
                <a:cs typeface="Andalus" panose="02020603050405020304" pitchFamily="18" charset="-78"/>
              </a:rPr>
              <a:t>, can be detected </a:t>
            </a:r>
            <a:r>
              <a:rPr lang="en-US" dirty="0" smtClean="0">
                <a:latin typeface="Andalus" panose="02020603050405020304" pitchFamily="18" charset="-78"/>
                <a:cs typeface="Andalus" panose="02020603050405020304" pitchFamily="18" charset="-78"/>
              </a:rPr>
              <a:t>by the </a:t>
            </a:r>
            <a:r>
              <a:rPr lang="en-US" dirty="0">
                <a:latin typeface="Andalus" panose="02020603050405020304" pitchFamily="18" charset="-78"/>
                <a:cs typeface="Andalus" panose="02020603050405020304" pitchFamily="18" charset="-78"/>
              </a:rPr>
              <a:t>MRI receiving </a:t>
            </a:r>
            <a:r>
              <a:rPr lang="en-US" dirty="0" smtClean="0">
                <a:latin typeface="Andalus" panose="02020603050405020304" pitchFamily="18" charset="-78"/>
                <a:cs typeface="Andalus" panose="02020603050405020304" pitchFamily="18" charset="-78"/>
              </a:rPr>
              <a:t>coil. There </a:t>
            </a:r>
            <a:r>
              <a:rPr lang="en-US" dirty="0">
                <a:latin typeface="Andalus" panose="02020603050405020304" pitchFamily="18" charset="-78"/>
                <a:cs typeface="Andalus" panose="02020603050405020304" pitchFamily="18" charset="-78"/>
              </a:rPr>
              <a:t>is no magnetization in the XY </a:t>
            </a:r>
            <a:r>
              <a:rPr lang="en-US" dirty="0" smtClean="0">
                <a:latin typeface="Andalus" panose="02020603050405020304" pitchFamily="18" charset="-78"/>
                <a:cs typeface="Andalus" panose="02020603050405020304" pitchFamily="18" charset="-78"/>
              </a:rPr>
              <a:t>plane, M</a:t>
            </a:r>
            <a:r>
              <a:rPr lang="en-US" sz="2000" dirty="0" smtClean="0">
                <a:latin typeface="Andalus" panose="02020603050405020304" pitchFamily="18" charset="-78"/>
                <a:cs typeface="Andalus" panose="02020603050405020304" pitchFamily="18" charset="-78"/>
              </a:rPr>
              <a:t>XY</a:t>
            </a:r>
            <a:r>
              <a:rPr lang="en-US" dirty="0">
                <a:latin typeface="Andalus" panose="02020603050405020304" pitchFamily="18" charset="-78"/>
                <a:cs typeface="Andalus" panose="02020603050405020304" pitchFamily="18" charset="-78"/>
              </a:rPr>
              <a:t>. </a:t>
            </a:r>
            <a:endParaRPr lang="en-US" dirty="0" smtClean="0">
              <a:latin typeface="Andalus" panose="02020603050405020304" pitchFamily="18" charset="-78"/>
              <a:cs typeface="Andalus" panose="02020603050405020304" pitchFamily="18" charset="-78"/>
            </a:endParaRPr>
          </a:p>
          <a:p>
            <a:pPr algn="just" rtl="0">
              <a:buFont typeface="Wingdings" panose="05000000000000000000" pitchFamily="2" charset="2"/>
              <a:buChar char="q"/>
            </a:pPr>
            <a:endParaRPr lang="en-US" dirty="0" smtClean="0">
              <a:latin typeface="Andalus" panose="02020603050405020304" pitchFamily="18" charset="-78"/>
              <a:cs typeface="Andalus" panose="02020603050405020304" pitchFamily="18" charset="-78"/>
            </a:endParaRPr>
          </a:p>
          <a:p>
            <a:pPr algn="just" rtl="0">
              <a:buFont typeface="Wingdings" panose="05000000000000000000" pitchFamily="2" charset="2"/>
              <a:buChar char="q"/>
            </a:pPr>
            <a:r>
              <a:rPr lang="en-US" dirty="0" smtClean="0">
                <a:latin typeface="Andalus" panose="02020603050405020304" pitchFamily="18" charset="-78"/>
                <a:cs typeface="Andalus" panose="02020603050405020304" pitchFamily="18" charset="-78"/>
              </a:rPr>
              <a:t>The </a:t>
            </a:r>
            <a:r>
              <a:rPr lang="en-US" dirty="0">
                <a:latin typeface="Andalus" panose="02020603050405020304" pitchFamily="18" charset="-78"/>
                <a:cs typeface="Andalus" panose="02020603050405020304" pitchFamily="18" charset="-78"/>
              </a:rPr>
              <a:t>nuclear spins are all randomly </a:t>
            </a:r>
            <a:r>
              <a:rPr lang="en-US" dirty="0" smtClean="0">
                <a:latin typeface="Andalus" panose="02020603050405020304" pitchFamily="18" charset="-78"/>
                <a:cs typeface="Andalus" panose="02020603050405020304" pitchFamily="18" charset="-78"/>
              </a:rPr>
              <a:t>oriented in </a:t>
            </a:r>
            <a:r>
              <a:rPr lang="en-US" dirty="0">
                <a:latin typeface="Andalus" panose="02020603050405020304" pitchFamily="18" charset="-78"/>
                <a:cs typeface="Andalus" panose="02020603050405020304" pitchFamily="18" charset="-78"/>
              </a:rPr>
              <a:t>these directions; therefore it makes no </a:t>
            </a:r>
            <a:r>
              <a:rPr lang="en-US" dirty="0" smtClean="0">
                <a:latin typeface="Andalus" panose="02020603050405020304" pitchFamily="18" charset="-78"/>
                <a:cs typeface="Andalus" panose="02020603050405020304" pitchFamily="18" charset="-78"/>
              </a:rPr>
              <a:t>sense to </a:t>
            </a:r>
            <a:r>
              <a:rPr lang="en-US" dirty="0">
                <a:latin typeface="Andalus" panose="02020603050405020304" pitchFamily="18" charset="-78"/>
                <a:cs typeface="Andalus" panose="02020603050405020304" pitchFamily="18" charset="-78"/>
              </a:rPr>
              <a:t>refer to stationary magnetization along </a:t>
            </a:r>
            <a:r>
              <a:rPr lang="en-US" dirty="0" smtClean="0">
                <a:latin typeface="Andalus" panose="02020603050405020304" pitchFamily="18" charset="-78"/>
                <a:cs typeface="Andalus" panose="02020603050405020304" pitchFamily="18" charset="-78"/>
              </a:rPr>
              <a:t>either the </a:t>
            </a:r>
            <a:r>
              <a:rPr lang="en-US" dirty="0">
                <a:latin typeface="Andalus" panose="02020603050405020304" pitchFamily="18" charset="-78"/>
                <a:cs typeface="Andalus" panose="02020603050405020304" pitchFamily="18" charset="-78"/>
              </a:rPr>
              <a:t>X- or Y-axis. At equilibrium, no signal </a:t>
            </a:r>
            <a:r>
              <a:rPr lang="en-US" dirty="0" smtClean="0">
                <a:latin typeface="Andalus" panose="02020603050405020304" pitchFamily="18" charset="-78"/>
                <a:cs typeface="Andalus" panose="02020603050405020304" pitchFamily="18" charset="-78"/>
              </a:rPr>
              <a:t>is received </a:t>
            </a:r>
            <a:r>
              <a:rPr lang="en-US" dirty="0">
                <a:latin typeface="Andalus" panose="02020603050405020304" pitchFamily="18" charset="-78"/>
                <a:cs typeface="Andalus" panose="02020603050405020304" pitchFamily="18" charset="-78"/>
              </a:rPr>
              <a:t>from the patient because the net </a:t>
            </a:r>
            <a:r>
              <a:rPr lang="en-US" dirty="0" smtClean="0">
                <a:latin typeface="Andalus" panose="02020603050405020304" pitchFamily="18" charset="-78"/>
                <a:cs typeface="Andalus" panose="02020603050405020304" pitchFamily="18" charset="-78"/>
              </a:rPr>
              <a:t>magnetization vector</a:t>
            </a:r>
            <a:r>
              <a:rPr lang="en-US" dirty="0">
                <a:latin typeface="Andalus" panose="02020603050405020304" pitchFamily="18" charset="-78"/>
                <a:cs typeface="Andalus" panose="02020603050405020304" pitchFamily="18" charset="-78"/>
              </a:rPr>
              <a:t>, M, points only in the Z </a:t>
            </a:r>
            <a:r>
              <a:rPr lang="en-US" dirty="0" smtClean="0">
                <a:latin typeface="Andalus" panose="02020603050405020304" pitchFamily="18" charset="-78"/>
                <a:cs typeface="Andalus" panose="02020603050405020304" pitchFamily="18" charset="-78"/>
              </a:rPr>
              <a:t>direction, MZ</a:t>
            </a:r>
            <a:r>
              <a:rPr lang="en-US" dirty="0">
                <a:latin typeface="Andalus" panose="02020603050405020304" pitchFamily="18" charset="-78"/>
                <a:cs typeface="Andalus" panose="02020603050405020304" pitchFamily="18" charset="-78"/>
              </a:rPr>
              <a:t>, and has no component in the XY plane, </a:t>
            </a:r>
            <a:r>
              <a:rPr lang="en-US" dirty="0" smtClean="0">
                <a:latin typeface="Andalus" panose="02020603050405020304" pitchFamily="18" charset="-78"/>
                <a:cs typeface="Andalus" panose="02020603050405020304" pitchFamily="18" charset="-78"/>
              </a:rPr>
              <a:t>M</a:t>
            </a:r>
            <a:r>
              <a:rPr lang="en-US" sz="1800" dirty="0" smtClean="0">
                <a:latin typeface="Andalus" panose="02020603050405020304" pitchFamily="18" charset="-78"/>
                <a:cs typeface="Andalus" panose="02020603050405020304" pitchFamily="18" charset="-78"/>
              </a:rPr>
              <a:t>XY </a:t>
            </a:r>
            <a:r>
              <a:rPr lang="en-US" sz="2000" dirty="0" smtClean="0">
                <a:latin typeface="Andalus" panose="02020603050405020304" pitchFamily="18" charset="-78"/>
                <a:cs typeface="Andalus" panose="02020603050405020304" pitchFamily="18" charset="-78"/>
              </a:rPr>
              <a:t>(</a:t>
            </a:r>
            <a:r>
              <a:rPr lang="en-US" dirty="0">
                <a:latin typeface="Andalus" panose="02020603050405020304" pitchFamily="18" charset="-78"/>
                <a:cs typeface="Andalus" panose="02020603050405020304" pitchFamily="18" charset="-78"/>
              </a:rPr>
              <a:t>Figure 4-3</a:t>
            </a:r>
            <a:r>
              <a:rPr lang="en-US" sz="2000" dirty="0">
                <a:latin typeface="Andalus" panose="02020603050405020304" pitchFamily="18" charset="-78"/>
                <a:cs typeface="Andalus" panose="02020603050405020304" pitchFamily="18" charset="-78"/>
              </a:rPr>
              <a:t>).</a:t>
            </a:r>
            <a:endParaRPr lang="ar-IQ" sz="1800" dirty="0">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18375836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4" name="Content Placeholder 3"/>
          <p:cNvPicPr>
            <a:picLocks noGrp="1" noChangeAspect="1"/>
          </p:cNvPicPr>
          <p:nvPr>
            <p:ph idx="1"/>
          </p:nvPr>
        </p:nvPicPr>
        <p:blipFill>
          <a:blip r:embed="rId2"/>
          <a:stretch>
            <a:fillRect/>
          </a:stretch>
        </p:blipFill>
        <p:spPr>
          <a:xfrm>
            <a:off x="1236133" y="770467"/>
            <a:ext cx="10117667" cy="5460999"/>
          </a:xfrm>
          <a:prstGeom prst="rect">
            <a:avLst/>
          </a:prstGeom>
          <a:ln w="88900" cap="sq" cmpd="thickThin">
            <a:solidFill>
              <a:srgbClr val="C00000"/>
            </a:solidFill>
            <a:prstDash val="solid"/>
            <a:miter lim="800000"/>
          </a:ln>
          <a:effectLst>
            <a:innerShdw blurRad="76200">
              <a:srgbClr val="000000"/>
            </a:innerShdw>
          </a:effectLst>
        </p:spPr>
      </p:pic>
    </p:spTree>
    <p:extLst>
      <p:ext uri="{BB962C8B-B14F-4D97-AF65-F5344CB8AC3E}">
        <p14:creationId xmlns:p14="http://schemas.microsoft.com/office/powerpoint/2010/main" val="18351132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4734" y="795867"/>
            <a:ext cx="11921066" cy="5381096"/>
          </a:xfrm>
        </p:spPr>
        <p:txBody>
          <a:bodyPr>
            <a:normAutofit/>
          </a:bodyPr>
          <a:lstStyle/>
          <a:p>
            <a:pPr algn="just" rtl="0">
              <a:buFont typeface="Wingdings" panose="05000000000000000000" pitchFamily="2" charset="2"/>
              <a:buChar char="q"/>
            </a:pPr>
            <a:r>
              <a:rPr lang="en-US" dirty="0" smtClean="0"/>
              <a:t> For </a:t>
            </a:r>
            <a:r>
              <a:rPr lang="en-US" dirty="0"/>
              <a:t>a signal to be received from a patient, </a:t>
            </a:r>
            <a:r>
              <a:rPr lang="en-US" dirty="0" smtClean="0"/>
              <a:t>the magnetization </a:t>
            </a:r>
            <a:r>
              <a:rPr lang="en-US" dirty="0"/>
              <a:t>vector must be rotated from </a:t>
            </a:r>
            <a:r>
              <a:rPr lang="en-US" dirty="0" smtClean="0"/>
              <a:t>the Z-axis </a:t>
            </a:r>
            <a:r>
              <a:rPr lang="en-US" dirty="0"/>
              <a:t>so that it has some nonzero component </a:t>
            </a:r>
            <a:r>
              <a:rPr lang="en-US" dirty="0" smtClean="0"/>
              <a:t>in the </a:t>
            </a:r>
            <a:r>
              <a:rPr lang="en-US" dirty="0"/>
              <a:t>XY plane. </a:t>
            </a:r>
            <a:endParaRPr lang="en-US" dirty="0" smtClean="0"/>
          </a:p>
          <a:p>
            <a:pPr algn="just" rtl="0">
              <a:buFont typeface="Wingdings" panose="05000000000000000000" pitchFamily="2" charset="2"/>
              <a:buChar char="q"/>
            </a:pPr>
            <a:r>
              <a:rPr lang="en-US" dirty="0" smtClean="0"/>
              <a:t>This </a:t>
            </a:r>
            <a:r>
              <a:rPr lang="en-US" dirty="0"/>
              <a:t>rotation follows a pulse </a:t>
            </a:r>
            <a:r>
              <a:rPr lang="en-US" dirty="0" smtClean="0"/>
              <a:t>of radiofrequency </a:t>
            </a:r>
            <a:r>
              <a:rPr lang="en-US" dirty="0"/>
              <a:t>(RF) tuned to the nuclei’s </a:t>
            </a:r>
            <a:r>
              <a:rPr lang="en-US" dirty="0" smtClean="0"/>
              <a:t>Larmor frequency</a:t>
            </a:r>
            <a:r>
              <a:rPr lang="en-US" dirty="0"/>
              <a:t>. If the RF is not at this frequency, </a:t>
            </a:r>
            <a:r>
              <a:rPr lang="en-US" dirty="0" smtClean="0"/>
              <a:t>the nuclei </a:t>
            </a:r>
            <a:r>
              <a:rPr lang="en-US" dirty="0"/>
              <a:t>do not absorb energy, and the net </a:t>
            </a:r>
            <a:r>
              <a:rPr lang="en-US" dirty="0" smtClean="0"/>
              <a:t>magnetization is </a:t>
            </a:r>
            <a:r>
              <a:rPr lang="en-US" dirty="0"/>
              <a:t>not </a:t>
            </a:r>
            <a:r>
              <a:rPr lang="en-US" dirty="0" smtClean="0"/>
              <a:t>rotated. For </a:t>
            </a:r>
            <a:r>
              <a:rPr lang="en-US" dirty="0"/>
              <a:t>typical magnetic fields and nuclei </a:t>
            </a:r>
            <a:r>
              <a:rPr lang="en-US" dirty="0" smtClean="0"/>
              <a:t>of interest</a:t>
            </a:r>
            <a:r>
              <a:rPr lang="en-US" dirty="0"/>
              <a:t>, such as hydrogen, the Larmor </a:t>
            </a:r>
            <a:r>
              <a:rPr lang="en-US" dirty="0" smtClean="0"/>
              <a:t>frequency corresponds </a:t>
            </a:r>
            <a:r>
              <a:rPr lang="en-US" dirty="0"/>
              <a:t>to electromagnetic radiation </a:t>
            </a:r>
            <a:r>
              <a:rPr lang="en-US" dirty="0" smtClean="0"/>
              <a:t>in the </a:t>
            </a:r>
            <a:r>
              <a:rPr lang="en-US" dirty="0"/>
              <a:t>RF range. </a:t>
            </a:r>
            <a:endParaRPr lang="en-US" dirty="0" smtClean="0"/>
          </a:p>
          <a:p>
            <a:pPr algn="just" rtl="0">
              <a:buFont typeface="Wingdings" panose="05000000000000000000" pitchFamily="2" charset="2"/>
              <a:buChar char="q"/>
            </a:pPr>
            <a:r>
              <a:rPr lang="en-US" dirty="0" smtClean="0"/>
              <a:t>Thus </a:t>
            </a:r>
            <a:r>
              <a:rPr lang="en-US" dirty="0"/>
              <a:t>if the MRI </a:t>
            </a:r>
            <a:r>
              <a:rPr lang="en-US" dirty="0" smtClean="0"/>
              <a:t>technologist sends </a:t>
            </a:r>
            <a:r>
              <a:rPr lang="en-US" dirty="0"/>
              <a:t>a pulse of RF tuned to the </a:t>
            </a:r>
            <a:r>
              <a:rPr lang="en-US" dirty="0" err="1" smtClean="0"/>
              <a:t>precessional</a:t>
            </a:r>
            <a:r>
              <a:rPr lang="en-US" dirty="0" smtClean="0"/>
              <a:t> frequency </a:t>
            </a:r>
            <a:r>
              <a:rPr lang="en-US" dirty="0"/>
              <a:t>of hydrogen, some hydrogen </a:t>
            </a:r>
            <a:r>
              <a:rPr lang="en-US" dirty="0" smtClean="0"/>
              <a:t>nuclei absorb </a:t>
            </a:r>
            <a:r>
              <a:rPr lang="en-US" dirty="0"/>
              <a:t>energy from the RF, and the </a:t>
            </a:r>
            <a:r>
              <a:rPr lang="en-US" dirty="0" smtClean="0"/>
              <a:t>magnetization vector </a:t>
            </a:r>
            <a:r>
              <a:rPr lang="en-US" dirty="0"/>
              <a:t>flips away from the </a:t>
            </a:r>
            <a:r>
              <a:rPr lang="en-US" dirty="0" smtClean="0"/>
              <a:t>Z-axis (</a:t>
            </a:r>
            <a:r>
              <a:rPr lang="en-US" dirty="0" smtClean="0">
                <a:solidFill>
                  <a:srgbClr val="0070C0"/>
                </a:solidFill>
              </a:rPr>
              <a:t>Figure </a:t>
            </a:r>
            <a:r>
              <a:rPr lang="en-US" dirty="0">
                <a:solidFill>
                  <a:srgbClr val="0070C0"/>
                </a:solidFill>
              </a:rPr>
              <a:t>4-4</a:t>
            </a:r>
            <a:r>
              <a:rPr lang="en-US" dirty="0"/>
              <a:t>).</a:t>
            </a:r>
            <a:endParaRPr lang="ar-IQ" dirty="0"/>
          </a:p>
        </p:txBody>
      </p:sp>
    </p:spTree>
    <p:extLst>
      <p:ext uri="{BB962C8B-B14F-4D97-AF65-F5344CB8AC3E}">
        <p14:creationId xmlns:p14="http://schemas.microsoft.com/office/powerpoint/2010/main" val="22962202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dirty="0"/>
          </a:p>
        </p:txBody>
      </p:sp>
      <p:pic>
        <p:nvPicPr>
          <p:cNvPr id="4" name="Content Placeholder 3"/>
          <p:cNvPicPr>
            <a:picLocks noGrp="1" noChangeAspect="1"/>
          </p:cNvPicPr>
          <p:nvPr>
            <p:ph idx="1"/>
          </p:nvPr>
        </p:nvPicPr>
        <p:blipFill>
          <a:blip r:embed="rId2"/>
          <a:stretch>
            <a:fillRect/>
          </a:stretch>
        </p:blipFill>
        <p:spPr>
          <a:xfrm>
            <a:off x="1895475" y="638174"/>
            <a:ext cx="9324975" cy="6067425"/>
          </a:xfrm>
          <a:prstGeom prst="rect">
            <a:avLst/>
          </a:prstGeom>
          <a:ln w="88900" cap="sq" cmpd="thickThin">
            <a:solidFill>
              <a:srgbClr val="C00000"/>
            </a:solidFill>
            <a:prstDash val="solid"/>
            <a:miter lim="800000"/>
          </a:ln>
          <a:effectLst>
            <a:innerShdw blurRad="76200">
              <a:srgbClr val="000000"/>
            </a:innerShdw>
          </a:effectLst>
        </p:spPr>
      </p:pic>
    </p:spTree>
    <p:extLst>
      <p:ext uri="{BB962C8B-B14F-4D97-AF65-F5344CB8AC3E}">
        <p14:creationId xmlns:p14="http://schemas.microsoft.com/office/powerpoint/2010/main" val="24794986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1762"/>
            <a:ext cx="10515600" cy="1325563"/>
          </a:xfrm>
          <a:solidFill>
            <a:schemeClr val="accent4">
              <a:lumMod val="40000"/>
              <a:lumOff val="60000"/>
            </a:schemeClr>
          </a:solidFill>
          <a:ln w="28575">
            <a:solidFill>
              <a:schemeClr val="tx1"/>
            </a:solidFill>
          </a:ln>
          <a:effectLst>
            <a:glow rad="228600">
              <a:schemeClr val="accent1">
                <a:satMod val="175000"/>
                <a:alpha val="40000"/>
              </a:schemeClr>
            </a:glow>
          </a:effectLst>
        </p:spPr>
        <p:txBody>
          <a:bodyPr/>
          <a:lstStyle/>
          <a:p>
            <a:pPr algn="ctr"/>
            <a:r>
              <a:rPr lang="en-US" b="1" dirty="0"/>
              <a:t>Flip Angle</a:t>
            </a:r>
            <a:br>
              <a:rPr lang="en-US" b="1" dirty="0"/>
            </a:br>
            <a:endParaRPr lang="ar-IQ" b="1" dirty="0"/>
          </a:p>
        </p:txBody>
      </p:sp>
      <p:sp>
        <p:nvSpPr>
          <p:cNvPr id="3" name="Content Placeholder 2"/>
          <p:cNvSpPr>
            <a:spLocks noGrp="1"/>
          </p:cNvSpPr>
          <p:nvPr>
            <p:ph idx="1"/>
          </p:nvPr>
        </p:nvSpPr>
        <p:spPr>
          <a:xfrm>
            <a:off x="838200" y="1457325"/>
            <a:ext cx="10515600" cy="4719638"/>
          </a:xfrm>
        </p:spPr>
        <p:txBody>
          <a:bodyPr>
            <a:normAutofit/>
          </a:bodyPr>
          <a:lstStyle/>
          <a:p>
            <a:pPr algn="just" rtl="0">
              <a:buFont typeface="Wingdings" panose="05000000000000000000" pitchFamily="2" charset="2"/>
              <a:buChar char="q"/>
            </a:pPr>
            <a:r>
              <a:rPr lang="en-US" dirty="0" smtClean="0"/>
              <a:t>The </a:t>
            </a:r>
            <a:r>
              <a:rPr lang="en-US" dirty="0"/>
              <a:t>net magnetization vector has been </a:t>
            </a:r>
            <a:r>
              <a:rPr lang="en-US" dirty="0" smtClean="0"/>
              <a:t>rotated an </a:t>
            </a:r>
            <a:r>
              <a:rPr lang="en-US" dirty="0"/>
              <a:t>angle α from the Z-axis because </a:t>
            </a:r>
            <a:r>
              <a:rPr lang="en-US" dirty="0" smtClean="0"/>
              <a:t>individual nuclei </a:t>
            </a:r>
            <a:r>
              <a:rPr lang="en-US" dirty="0"/>
              <a:t>have absorbed RF energy and are now </a:t>
            </a:r>
            <a:r>
              <a:rPr lang="en-US" dirty="0" smtClean="0"/>
              <a:t>in a </a:t>
            </a:r>
            <a:r>
              <a:rPr lang="en-US" dirty="0"/>
              <a:t>high-energy state. </a:t>
            </a:r>
            <a:endParaRPr lang="en-US" dirty="0" smtClean="0"/>
          </a:p>
          <a:p>
            <a:pPr algn="just" rtl="0">
              <a:buFont typeface="Wingdings" panose="05000000000000000000" pitchFamily="2" charset="2"/>
              <a:buChar char="q"/>
            </a:pPr>
            <a:r>
              <a:rPr lang="en-US" dirty="0" smtClean="0"/>
              <a:t>The </a:t>
            </a:r>
            <a:r>
              <a:rPr lang="en-US" dirty="0"/>
              <a:t>high-energy state </a:t>
            </a:r>
            <a:r>
              <a:rPr lang="en-US" dirty="0" smtClean="0"/>
              <a:t>is opposite </a:t>
            </a:r>
            <a:r>
              <a:rPr lang="en-US" dirty="0"/>
              <a:t>the direction of the external </a:t>
            </a:r>
            <a:r>
              <a:rPr lang="en-US" dirty="0" smtClean="0"/>
              <a:t>magnetic field</a:t>
            </a:r>
            <a:r>
              <a:rPr lang="en-US" dirty="0"/>
              <a:t>. As long as the RF is energized, the net</a:t>
            </a:r>
          </a:p>
          <a:p>
            <a:pPr algn="just" rtl="0">
              <a:buFont typeface="Wingdings" panose="05000000000000000000" pitchFamily="2" charset="2"/>
              <a:buChar char="q"/>
            </a:pPr>
            <a:r>
              <a:rPr lang="en-US" dirty="0"/>
              <a:t>magnetization vector continues to </a:t>
            </a:r>
            <a:r>
              <a:rPr lang="en-US" dirty="0" smtClean="0"/>
              <a:t>rotate. The </a:t>
            </a:r>
            <a:r>
              <a:rPr lang="en-US" dirty="0"/>
              <a:t>net magnetization vector can be rotated </a:t>
            </a:r>
            <a:r>
              <a:rPr lang="en-US" dirty="0" smtClean="0"/>
              <a:t>to any </a:t>
            </a:r>
            <a:r>
              <a:rPr lang="en-US" dirty="0"/>
              <a:t>angle by application of a designed </a:t>
            </a:r>
            <a:r>
              <a:rPr lang="en-US" dirty="0" smtClean="0"/>
              <a:t>time/ intensity </a:t>
            </a:r>
            <a:r>
              <a:rPr lang="en-US" dirty="0"/>
              <a:t>RF pulse</a:t>
            </a:r>
            <a:r>
              <a:rPr lang="en-US" dirty="0" smtClean="0"/>
              <a:t>.</a:t>
            </a:r>
            <a:endParaRPr lang="ar-IQ" dirty="0"/>
          </a:p>
        </p:txBody>
      </p:sp>
    </p:spTree>
    <p:extLst>
      <p:ext uri="{BB962C8B-B14F-4D97-AF65-F5344CB8AC3E}">
        <p14:creationId xmlns:p14="http://schemas.microsoft.com/office/powerpoint/2010/main" val="13877254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b="1" dirty="0" smtClean="0">
                <a:solidFill>
                  <a:srgbClr val="FF0000"/>
                </a:solidFill>
              </a:rPr>
              <a:t>Radiofrequency Pulses</a:t>
            </a:r>
            <a:r>
              <a:rPr lang="en-US" dirty="0" smtClean="0">
                <a:solidFill>
                  <a:srgbClr val="FF0000"/>
                </a:solidFill>
              </a:rPr>
              <a:t/>
            </a:r>
            <a:br>
              <a:rPr lang="en-US" dirty="0" smtClean="0">
                <a:solidFill>
                  <a:srgbClr val="FF0000"/>
                </a:solidFill>
              </a:rPr>
            </a:br>
            <a:endParaRPr lang="ar-IQ" dirty="0">
              <a:solidFill>
                <a:srgbClr val="FF0000"/>
              </a:solidFill>
            </a:endParaRPr>
          </a:p>
        </p:txBody>
      </p:sp>
      <p:sp>
        <p:nvSpPr>
          <p:cNvPr id="3" name="Content Placeholder 2"/>
          <p:cNvSpPr>
            <a:spLocks noGrp="1"/>
          </p:cNvSpPr>
          <p:nvPr>
            <p:ph idx="1"/>
          </p:nvPr>
        </p:nvSpPr>
        <p:spPr>
          <a:xfrm>
            <a:off x="323850" y="1276350"/>
            <a:ext cx="11696700" cy="5324475"/>
          </a:xfrm>
        </p:spPr>
        <p:txBody>
          <a:bodyPr/>
          <a:lstStyle/>
          <a:p>
            <a:pPr marL="0" indent="0" algn="l" rtl="0">
              <a:buNone/>
            </a:pPr>
            <a:r>
              <a:rPr lang="en-US" sz="3600" b="1" dirty="0" smtClean="0">
                <a:solidFill>
                  <a:srgbClr val="0070C0"/>
                </a:solidFill>
              </a:rPr>
              <a:t>Hard </a:t>
            </a:r>
            <a:r>
              <a:rPr lang="en-US" sz="3600" b="1" dirty="0">
                <a:solidFill>
                  <a:srgbClr val="0070C0"/>
                </a:solidFill>
              </a:rPr>
              <a:t>and Soft Pulses</a:t>
            </a:r>
          </a:p>
          <a:p>
            <a:pPr marL="0" indent="0" algn="l" rtl="0">
              <a:buNone/>
            </a:pPr>
            <a:r>
              <a:rPr lang="en-US" dirty="0" smtClean="0"/>
              <a:t>     The </a:t>
            </a:r>
            <a:r>
              <a:rPr lang="en-US" dirty="0"/>
              <a:t>angle through which the net </a:t>
            </a:r>
            <a:r>
              <a:rPr lang="en-US" dirty="0" smtClean="0"/>
              <a:t>magnetization vector </a:t>
            </a:r>
            <a:r>
              <a:rPr lang="en-US" dirty="0"/>
              <a:t>is rotated is controlled by two </a:t>
            </a:r>
            <a:r>
              <a:rPr lang="en-US" dirty="0" smtClean="0"/>
              <a:t>factors. The </a:t>
            </a:r>
            <a:r>
              <a:rPr lang="en-US" dirty="0"/>
              <a:t>speed of rotation is controlled by the </a:t>
            </a:r>
            <a:r>
              <a:rPr lang="en-US" dirty="0" smtClean="0"/>
              <a:t>strength of </a:t>
            </a:r>
            <a:r>
              <a:rPr lang="en-US" dirty="0"/>
              <a:t>the RF pulse. A strong RF pulse rotates </a:t>
            </a:r>
            <a:r>
              <a:rPr lang="en-US" dirty="0" smtClean="0"/>
              <a:t>net magnetization </a:t>
            </a:r>
            <a:r>
              <a:rPr lang="en-US" dirty="0"/>
              <a:t>rapidly, whereas a weak RF </a:t>
            </a:r>
            <a:r>
              <a:rPr lang="en-US" dirty="0" smtClean="0"/>
              <a:t>pulse rotates </a:t>
            </a:r>
            <a:r>
              <a:rPr lang="en-US" dirty="0"/>
              <a:t>it more slowly.</a:t>
            </a:r>
            <a:endParaRPr lang="ar-IQ" dirty="0"/>
          </a:p>
        </p:txBody>
      </p:sp>
      <p:pic>
        <p:nvPicPr>
          <p:cNvPr id="4" name="Picture 3"/>
          <p:cNvPicPr>
            <a:picLocks noChangeAspect="1"/>
          </p:cNvPicPr>
          <p:nvPr/>
        </p:nvPicPr>
        <p:blipFill>
          <a:blip r:embed="rId2"/>
          <a:stretch>
            <a:fillRect/>
          </a:stretch>
        </p:blipFill>
        <p:spPr>
          <a:xfrm>
            <a:off x="733425" y="3648075"/>
            <a:ext cx="10953750" cy="3067049"/>
          </a:xfrm>
          <a:prstGeom prst="rect">
            <a:avLst/>
          </a:prstGeom>
          <a:ln w="88900" cap="sq" cmpd="thickThin">
            <a:solidFill>
              <a:srgbClr val="00B0F0"/>
            </a:solidFill>
            <a:prstDash val="solid"/>
            <a:miter lim="800000"/>
          </a:ln>
          <a:effectLst>
            <a:innerShdw blurRad="76200">
              <a:srgbClr val="000000"/>
            </a:innerShdw>
          </a:effectLst>
        </p:spPr>
      </p:pic>
    </p:spTree>
    <p:extLst>
      <p:ext uri="{BB962C8B-B14F-4D97-AF65-F5344CB8AC3E}">
        <p14:creationId xmlns:p14="http://schemas.microsoft.com/office/powerpoint/2010/main" val="765617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7651" y="171450"/>
            <a:ext cx="11944350" cy="6005513"/>
          </a:xfrm>
        </p:spPr>
        <p:txBody>
          <a:bodyPr>
            <a:normAutofit/>
          </a:bodyPr>
          <a:lstStyle/>
          <a:p>
            <a:pPr marL="0" indent="0" algn="l">
              <a:buNone/>
            </a:pPr>
            <a:r>
              <a:rPr lang="en-US" dirty="0"/>
              <a:t>The final angle of rotation is controlled </a:t>
            </a:r>
            <a:r>
              <a:rPr lang="en-US" dirty="0" smtClean="0"/>
              <a:t>by the </a:t>
            </a:r>
            <a:r>
              <a:rPr lang="en-US" dirty="0"/>
              <a:t>duration of the RF pulse. It is the </a:t>
            </a:r>
            <a:r>
              <a:rPr lang="en-US" dirty="0" smtClean="0"/>
              <a:t>product of </a:t>
            </a:r>
            <a:r>
              <a:rPr lang="en-US" dirty="0"/>
              <a:t>these two factors—the RF pulse </a:t>
            </a:r>
            <a:r>
              <a:rPr lang="en-US" dirty="0" smtClean="0"/>
              <a:t>intensity and </a:t>
            </a:r>
            <a:r>
              <a:rPr lang="en-US" dirty="0"/>
              <a:t>duration—that determines the final angle of rotation. </a:t>
            </a:r>
            <a:endParaRPr lang="en-US" dirty="0" smtClean="0"/>
          </a:p>
          <a:p>
            <a:pPr marL="0" indent="0" algn="l">
              <a:buNone/>
            </a:pPr>
            <a:r>
              <a:rPr lang="en-US" b="1" dirty="0" smtClean="0">
                <a:solidFill>
                  <a:srgbClr val="0070C0"/>
                </a:solidFill>
              </a:rPr>
              <a:t>Note: </a:t>
            </a:r>
            <a:endParaRPr lang="en-US" b="1" dirty="0">
              <a:solidFill>
                <a:srgbClr val="0070C0"/>
              </a:solidFill>
            </a:endParaRPr>
          </a:p>
          <a:p>
            <a:pPr marL="0" indent="0" algn="l">
              <a:buNone/>
            </a:pPr>
            <a:r>
              <a:rPr lang="en-US" dirty="0" smtClean="0">
                <a:solidFill>
                  <a:srgbClr val="0070C0"/>
                </a:solidFill>
              </a:rPr>
              <a:t>Strong</a:t>
            </a:r>
            <a:r>
              <a:rPr lang="en-US" dirty="0">
                <a:solidFill>
                  <a:srgbClr val="0070C0"/>
                </a:solidFill>
              </a:rPr>
              <a:t>, very short RF pulses are called </a:t>
            </a:r>
            <a:r>
              <a:rPr lang="en-US" dirty="0" smtClean="0">
                <a:solidFill>
                  <a:srgbClr val="0070C0"/>
                </a:solidFill>
              </a:rPr>
              <a:t>hard pulses</a:t>
            </a:r>
            <a:r>
              <a:rPr lang="en-US" dirty="0">
                <a:solidFill>
                  <a:srgbClr val="0070C0"/>
                </a:solidFill>
              </a:rPr>
              <a:t>; weaker but longer RF pulses are </a:t>
            </a:r>
            <a:r>
              <a:rPr lang="en-US" dirty="0" smtClean="0">
                <a:solidFill>
                  <a:srgbClr val="0070C0"/>
                </a:solidFill>
              </a:rPr>
              <a:t>called soft </a:t>
            </a:r>
            <a:r>
              <a:rPr lang="en-US" dirty="0">
                <a:solidFill>
                  <a:srgbClr val="0070C0"/>
                </a:solidFill>
              </a:rPr>
              <a:t>pulses</a:t>
            </a:r>
            <a:r>
              <a:rPr lang="en-US" dirty="0" smtClean="0">
                <a:solidFill>
                  <a:srgbClr val="0070C0"/>
                </a:solidFill>
              </a:rPr>
              <a:t>.</a:t>
            </a:r>
            <a:endParaRPr lang="ar-IQ" dirty="0" smtClean="0">
              <a:solidFill>
                <a:srgbClr val="0070C0"/>
              </a:solidFill>
            </a:endParaRPr>
          </a:p>
          <a:p>
            <a:pPr marL="0" indent="0" algn="just" rtl="0">
              <a:buNone/>
            </a:pPr>
            <a:r>
              <a:rPr lang="en-US" dirty="0" smtClean="0"/>
              <a:t>     Thus</a:t>
            </a:r>
            <a:r>
              <a:rPr lang="en-US" dirty="0"/>
              <a:t>, for example, a 90° RF pulse can </a:t>
            </a:r>
            <a:r>
              <a:rPr lang="en-US" dirty="0" smtClean="0"/>
              <a:t>be achieved </a:t>
            </a:r>
            <a:r>
              <a:rPr lang="en-US" dirty="0"/>
              <a:t>by either a strong RF pulse of </a:t>
            </a:r>
            <a:r>
              <a:rPr lang="en-US" dirty="0" smtClean="0"/>
              <a:t>short duration </a:t>
            </a:r>
            <a:r>
              <a:rPr lang="en-US" dirty="0"/>
              <a:t>or a weak RF pulse lasting a </a:t>
            </a:r>
            <a:r>
              <a:rPr lang="en-US" dirty="0" smtClean="0"/>
              <a:t>longer time</a:t>
            </a:r>
            <a:r>
              <a:rPr lang="en-US" dirty="0"/>
              <a:t>. Regardless, the duration of even the </a:t>
            </a:r>
            <a:r>
              <a:rPr lang="en-US" dirty="0" smtClean="0"/>
              <a:t>longest RF </a:t>
            </a:r>
            <a:r>
              <a:rPr lang="en-US" dirty="0"/>
              <a:t>pulse used in practice is still very short, </a:t>
            </a:r>
            <a:r>
              <a:rPr lang="en-US" dirty="0" smtClean="0"/>
              <a:t>rarely</a:t>
            </a:r>
            <a:endParaRPr lang="en-US" dirty="0"/>
          </a:p>
          <a:p>
            <a:pPr marL="0" indent="0" algn="just" rtl="0">
              <a:buNone/>
            </a:pPr>
            <a:r>
              <a:rPr lang="en-US" dirty="0"/>
              <a:t>exceeding 10 </a:t>
            </a:r>
            <a:r>
              <a:rPr lang="en-US" dirty="0" err="1" smtClean="0"/>
              <a:t>ms</a:t>
            </a:r>
            <a:r>
              <a:rPr lang="en-US" dirty="0" smtClean="0"/>
              <a:t> ; </a:t>
            </a:r>
            <a:r>
              <a:rPr lang="en-US" dirty="0"/>
              <a:t>this is the reason for calling </a:t>
            </a:r>
            <a:r>
              <a:rPr lang="en-US" dirty="0" smtClean="0"/>
              <a:t>the burst </a:t>
            </a:r>
            <a:r>
              <a:rPr lang="en-US" dirty="0"/>
              <a:t>of RF radiation a </a:t>
            </a:r>
            <a:r>
              <a:rPr lang="en-US" dirty="0" smtClean="0"/>
              <a:t>pulse</a:t>
            </a:r>
            <a:endParaRPr lang="en-US" dirty="0"/>
          </a:p>
          <a:p>
            <a:pPr marL="0" indent="0" algn="just" rtl="0">
              <a:buNone/>
            </a:pPr>
            <a:r>
              <a:rPr lang="en-US" dirty="0" smtClean="0"/>
              <a:t> </a:t>
            </a:r>
            <a:endParaRPr lang="ar-IQ" dirty="0"/>
          </a:p>
        </p:txBody>
      </p:sp>
    </p:spTree>
    <p:extLst>
      <p:ext uri="{BB962C8B-B14F-4D97-AF65-F5344CB8AC3E}">
        <p14:creationId xmlns:p14="http://schemas.microsoft.com/office/powerpoint/2010/main" val="14525514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b="1" dirty="0" smtClean="0">
                <a:solidFill>
                  <a:srgbClr val="C00000"/>
                </a:solidFill>
                <a:latin typeface="Arabic Typesetting" panose="03020402040406030203" pitchFamily="66" charset="-78"/>
                <a:cs typeface="Arabic Typesetting" panose="03020402040406030203" pitchFamily="66" charset="-78"/>
              </a:rPr>
              <a:t>Fourier Transformation</a:t>
            </a:r>
            <a:r>
              <a:rPr lang="en-US" dirty="0" smtClean="0"/>
              <a:t/>
            </a:r>
            <a:br>
              <a:rPr lang="en-US" dirty="0" smtClean="0"/>
            </a:br>
            <a:endParaRPr lang="ar-IQ" dirty="0"/>
          </a:p>
        </p:txBody>
      </p:sp>
      <p:sp>
        <p:nvSpPr>
          <p:cNvPr id="3" name="Content Placeholder 2"/>
          <p:cNvSpPr>
            <a:spLocks noGrp="1"/>
          </p:cNvSpPr>
          <p:nvPr>
            <p:ph idx="1"/>
          </p:nvPr>
        </p:nvSpPr>
        <p:spPr>
          <a:xfrm>
            <a:off x="262467" y="1075267"/>
            <a:ext cx="11929533" cy="5621865"/>
          </a:xfrm>
        </p:spPr>
        <p:txBody>
          <a:bodyPr>
            <a:normAutofit/>
          </a:bodyPr>
          <a:lstStyle/>
          <a:p>
            <a:pPr algn="l" rtl="0">
              <a:buClr>
                <a:schemeClr val="accent5">
                  <a:lumMod val="50000"/>
                </a:schemeClr>
              </a:buClr>
              <a:buFont typeface="Wingdings" panose="05000000000000000000" pitchFamily="2" charset="2"/>
              <a:buChar char="v"/>
            </a:pPr>
            <a:r>
              <a:rPr lang="en-US" dirty="0" smtClean="0">
                <a:latin typeface="Andalus" panose="02020603050405020304" pitchFamily="18" charset="-78"/>
                <a:cs typeface="Andalus" panose="02020603050405020304" pitchFamily="18" charset="-78"/>
              </a:rPr>
              <a:t>The FID is a plot of MR signal intensity as a function of time (see </a:t>
            </a:r>
            <a:r>
              <a:rPr lang="en-US" dirty="0" smtClean="0">
                <a:solidFill>
                  <a:srgbClr val="002060"/>
                </a:solidFill>
                <a:latin typeface="Andalus" panose="02020603050405020304" pitchFamily="18" charset="-78"/>
                <a:cs typeface="Andalus" panose="02020603050405020304" pitchFamily="18" charset="-78"/>
              </a:rPr>
              <a:t>Figure 1-14</a:t>
            </a:r>
            <a:r>
              <a:rPr lang="en-US" dirty="0" smtClean="0">
                <a:latin typeface="Andalus" panose="02020603050405020304" pitchFamily="18" charset="-78"/>
                <a:cs typeface="Andalus" panose="02020603050405020304" pitchFamily="18" charset="-78"/>
              </a:rPr>
              <a:t>). If a mathematical operation called a Fourier transformation (FT) is performed on the FID, the result appears as an NMR spectrum (</a:t>
            </a:r>
            <a:r>
              <a:rPr lang="en-US" dirty="0" smtClean="0">
                <a:solidFill>
                  <a:srgbClr val="002060"/>
                </a:solidFill>
                <a:latin typeface="Andalus" panose="02020603050405020304" pitchFamily="18" charset="-78"/>
                <a:cs typeface="Andalus" panose="02020603050405020304" pitchFamily="18" charset="-78"/>
              </a:rPr>
              <a:t>Figure 1-15</a:t>
            </a:r>
            <a:r>
              <a:rPr lang="en-US" dirty="0" smtClean="0">
                <a:latin typeface="Andalus" panose="02020603050405020304" pitchFamily="18" charset="-78"/>
                <a:cs typeface="Andalus" panose="02020603050405020304" pitchFamily="18" charset="-78"/>
              </a:rPr>
              <a:t>). </a:t>
            </a:r>
            <a:endParaRPr lang="en-US" dirty="0" smtClean="0">
              <a:latin typeface="Andalus" panose="02020603050405020304" pitchFamily="18" charset="-78"/>
              <a:cs typeface="Andalus" panose="02020603050405020304" pitchFamily="18" charset="-78"/>
            </a:endParaRPr>
          </a:p>
          <a:p>
            <a:pPr marL="0" indent="0" algn="l" rtl="0">
              <a:buClr>
                <a:schemeClr val="accent5">
                  <a:lumMod val="50000"/>
                </a:schemeClr>
              </a:buClr>
              <a:buNone/>
            </a:pPr>
            <a:endParaRPr lang="en-US" dirty="0" smtClean="0">
              <a:latin typeface="Andalus" panose="02020603050405020304" pitchFamily="18" charset="-78"/>
              <a:cs typeface="Andalus" panose="02020603050405020304" pitchFamily="18" charset="-78"/>
            </a:endParaRPr>
          </a:p>
          <a:p>
            <a:pPr algn="l" rtl="0">
              <a:buClr>
                <a:schemeClr val="accent5">
                  <a:lumMod val="50000"/>
                </a:schemeClr>
              </a:buClr>
              <a:buFont typeface="Wingdings" panose="05000000000000000000" pitchFamily="2" charset="2"/>
              <a:buChar char="v"/>
            </a:pPr>
            <a:r>
              <a:rPr lang="en-US" dirty="0" smtClean="0">
                <a:latin typeface="Andalus" panose="02020603050405020304" pitchFamily="18" charset="-78"/>
                <a:cs typeface="Andalus" panose="02020603050405020304" pitchFamily="18" charset="-78"/>
              </a:rPr>
              <a:t>Whereas the FID is a graph of signal intensity versus time, the NMR spectrum is a graph of signal intensity versus inverse time (s^</a:t>
            </a:r>
            <a:r>
              <a:rPr lang="en-US" sz="1900" dirty="0" smtClean="0">
                <a:latin typeface="Andalus" panose="02020603050405020304" pitchFamily="18" charset="-78"/>
                <a:cs typeface="Andalus" panose="02020603050405020304" pitchFamily="18" charset="-78"/>
              </a:rPr>
              <a:t>−1</a:t>
            </a:r>
            <a:r>
              <a:rPr lang="en-US" dirty="0" smtClean="0">
                <a:latin typeface="Andalus" panose="02020603050405020304" pitchFamily="18" charset="-78"/>
                <a:cs typeface="Andalus" panose="02020603050405020304" pitchFamily="18" charset="-78"/>
              </a:rPr>
              <a:t>), or hertz (Hz). Therefore the NMR spectrum is </a:t>
            </a:r>
            <a:r>
              <a:rPr lang="en-US" dirty="0" smtClean="0">
                <a:latin typeface="Andalus" panose="02020603050405020304" pitchFamily="18" charset="-78"/>
                <a:cs typeface="Andalus" panose="02020603050405020304" pitchFamily="18" charset="-78"/>
              </a:rPr>
              <a:t>signal intensity </a:t>
            </a:r>
            <a:r>
              <a:rPr lang="en-US" dirty="0" smtClean="0">
                <a:latin typeface="Andalus" panose="02020603050405020304" pitchFamily="18" charset="-78"/>
                <a:cs typeface="Andalus" panose="02020603050405020304" pitchFamily="18" charset="-78"/>
              </a:rPr>
              <a:t>versus frequency. </a:t>
            </a:r>
            <a:endParaRPr lang="en-US" dirty="0" smtClean="0">
              <a:latin typeface="Andalus" panose="02020603050405020304" pitchFamily="18" charset="-78"/>
              <a:cs typeface="Andalus" panose="02020603050405020304" pitchFamily="18" charset="-78"/>
            </a:endParaRPr>
          </a:p>
          <a:p>
            <a:pPr algn="l" rtl="0">
              <a:buClr>
                <a:schemeClr val="accent5">
                  <a:lumMod val="50000"/>
                </a:schemeClr>
              </a:buClr>
              <a:buFont typeface="Wingdings" panose="05000000000000000000" pitchFamily="2" charset="2"/>
              <a:buChar char="v"/>
            </a:pPr>
            <a:endParaRPr lang="en-US" dirty="0" smtClean="0">
              <a:latin typeface="Andalus" panose="02020603050405020304" pitchFamily="18" charset="-78"/>
              <a:cs typeface="Andalus" panose="02020603050405020304" pitchFamily="18" charset="-78"/>
            </a:endParaRPr>
          </a:p>
          <a:p>
            <a:pPr algn="l" rtl="0">
              <a:buClr>
                <a:schemeClr val="accent5">
                  <a:lumMod val="50000"/>
                </a:schemeClr>
              </a:buClr>
              <a:buFont typeface="Wingdings" panose="05000000000000000000" pitchFamily="2" charset="2"/>
              <a:buChar char="v"/>
            </a:pPr>
            <a:r>
              <a:rPr lang="en-US" dirty="0" smtClean="0">
                <a:latin typeface="Andalus" panose="02020603050405020304" pitchFamily="18" charset="-78"/>
                <a:cs typeface="Andalus" panose="02020603050405020304" pitchFamily="18" charset="-78"/>
              </a:rPr>
              <a:t>Each </a:t>
            </a:r>
            <a:r>
              <a:rPr lang="en-US" dirty="0" smtClean="0">
                <a:latin typeface="Andalus" panose="02020603050405020304" pitchFamily="18" charset="-78"/>
                <a:cs typeface="Andalus" panose="02020603050405020304" pitchFamily="18" charset="-78"/>
              </a:rPr>
              <a:t>of the peaks in the NMR spectrum represents one characteristic of the tissue under investigation.</a:t>
            </a:r>
          </a:p>
          <a:p>
            <a:pPr marL="0" indent="0" algn="l" rtl="0">
              <a:buClr>
                <a:schemeClr val="accent5">
                  <a:lumMod val="50000"/>
                </a:schemeClr>
              </a:buClr>
              <a:buNone/>
            </a:pPr>
            <a:endParaRPr lang="ar-IQ" dirty="0">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16804906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80975"/>
            <a:ext cx="10515600" cy="1509713"/>
          </a:xfrm>
        </p:spPr>
        <p:txBody>
          <a:bodyPr/>
          <a:lstStyle/>
          <a:p>
            <a:pPr algn="ctr"/>
            <a:r>
              <a:rPr lang="en-US" dirty="0"/>
              <a:t>XY Magnetization</a:t>
            </a:r>
            <a:br>
              <a:rPr lang="en-US" dirty="0"/>
            </a:br>
            <a:endParaRPr lang="ar-IQ" dirty="0"/>
          </a:p>
        </p:txBody>
      </p:sp>
      <p:sp>
        <p:nvSpPr>
          <p:cNvPr id="3" name="Content Placeholder 2"/>
          <p:cNvSpPr>
            <a:spLocks noGrp="1"/>
          </p:cNvSpPr>
          <p:nvPr>
            <p:ph idx="1"/>
          </p:nvPr>
        </p:nvSpPr>
        <p:spPr>
          <a:xfrm>
            <a:off x="838200" y="952500"/>
            <a:ext cx="11068050" cy="5224463"/>
          </a:xfrm>
        </p:spPr>
        <p:txBody>
          <a:bodyPr>
            <a:normAutofit lnSpcReduction="10000"/>
          </a:bodyPr>
          <a:lstStyle/>
          <a:p>
            <a:pPr algn="just" rtl="0"/>
            <a:r>
              <a:rPr lang="en-US" dirty="0" smtClean="0"/>
              <a:t>Regardless </a:t>
            </a:r>
            <a:r>
              <a:rPr lang="en-US" dirty="0"/>
              <a:t>of whether the RF pulse is </a:t>
            </a:r>
            <a:r>
              <a:rPr lang="en-US" dirty="0" smtClean="0"/>
              <a:t>hard or </a:t>
            </a:r>
            <a:r>
              <a:rPr lang="en-US" dirty="0"/>
              <a:t>soft, what is important is how far the </a:t>
            </a:r>
            <a:r>
              <a:rPr lang="en-US" dirty="0" smtClean="0"/>
              <a:t>net magnetization </a:t>
            </a:r>
            <a:r>
              <a:rPr lang="en-US" dirty="0"/>
              <a:t>vector has been </a:t>
            </a:r>
            <a:r>
              <a:rPr lang="en-US" dirty="0" smtClean="0"/>
              <a:t>rotated- the flip </a:t>
            </a:r>
            <a:r>
              <a:rPr lang="en-US" dirty="0"/>
              <a:t>angle</a:t>
            </a:r>
            <a:r>
              <a:rPr lang="en-US" dirty="0" smtClean="0"/>
              <a:t>.</a:t>
            </a:r>
          </a:p>
          <a:p>
            <a:pPr algn="just" rtl="0"/>
            <a:r>
              <a:rPr lang="en-US" dirty="0" smtClean="0"/>
              <a:t>    For </a:t>
            </a:r>
            <a:r>
              <a:rPr lang="en-US" dirty="0"/>
              <a:t>this reason, both hard </a:t>
            </a:r>
            <a:r>
              <a:rPr lang="en-US" dirty="0" smtClean="0"/>
              <a:t>and soft </a:t>
            </a:r>
            <a:r>
              <a:rPr lang="en-US" dirty="0"/>
              <a:t>pulses are most commonly labeled not </a:t>
            </a:r>
            <a:r>
              <a:rPr lang="en-US" dirty="0" smtClean="0"/>
              <a:t>by their </a:t>
            </a:r>
            <a:r>
              <a:rPr lang="en-US" dirty="0"/>
              <a:t>strength and duration but by the </a:t>
            </a:r>
            <a:r>
              <a:rPr lang="en-US" dirty="0" smtClean="0"/>
              <a:t>angle through </a:t>
            </a:r>
            <a:r>
              <a:rPr lang="en-US" dirty="0"/>
              <a:t>which they rotate the net </a:t>
            </a:r>
            <a:r>
              <a:rPr lang="en-US" dirty="0" smtClean="0"/>
              <a:t>magnetization </a:t>
            </a:r>
            <a:r>
              <a:rPr lang="en-US" dirty="0"/>
              <a:t>vector. Net magnetization can be rotated </a:t>
            </a:r>
            <a:r>
              <a:rPr lang="en-US" dirty="0" smtClean="0"/>
              <a:t>through any </a:t>
            </a:r>
            <a:r>
              <a:rPr lang="en-US" dirty="0"/>
              <a:t>angle. </a:t>
            </a:r>
            <a:endParaRPr lang="en-US" dirty="0" smtClean="0"/>
          </a:p>
          <a:p>
            <a:pPr algn="just" rtl="0"/>
            <a:r>
              <a:rPr lang="en-US" dirty="0" smtClean="0"/>
              <a:t>A </a:t>
            </a:r>
            <a:r>
              <a:rPr lang="en-US" dirty="0"/>
              <a:t>90° RF pulse and 180° RF pulse are most often used in MRI (</a:t>
            </a:r>
            <a:r>
              <a:rPr lang="en-US" dirty="0">
                <a:solidFill>
                  <a:srgbClr val="0070C0"/>
                </a:solidFill>
              </a:rPr>
              <a:t>Figure 4-5</a:t>
            </a:r>
            <a:r>
              <a:rPr lang="en-US" dirty="0" smtClean="0">
                <a:solidFill>
                  <a:srgbClr val="0070C0"/>
                </a:solidFill>
              </a:rPr>
              <a:t>). </a:t>
            </a:r>
            <a:r>
              <a:rPr lang="en-US" dirty="0" smtClean="0"/>
              <a:t>A </a:t>
            </a:r>
            <a:r>
              <a:rPr lang="en-US" dirty="0"/>
              <a:t>90° RF pulse rotates the net magnetization vector from equilibrium </a:t>
            </a:r>
            <a:r>
              <a:rPr lang="en-US" dirty="0" smtClean="0"/>
              <a:t>onto </a:t>
            </a:r>
            <a:r>
              <a:rPr lang="en-US" dirty="0"/>
              <a:t>the XY plane. Similarly, a 180° RF pulse rotates the net magnetization vector from equilibrium to the-Z-axis. Many fast MRI techniques use so-called “partial flip” or alpha (α) pulses. The alpha pulse is </a:t>
            </a:r>
            <a:r>
              <a:rPr lang="en-US" dirty="0" smtClean="0"/>
              <a:t>identified by </a:t>
            </a:r>
            <a:r>
              <a:rPr lang="en-US" dirty="0"/>
              <a:t>a rotation angle less than 90° (e.g., a 10° RF pulse, a 30° RF pulse).</a:t>
            </a:r>
          </a:p>
          <a:p>
            <a:pPr algn="just" rtl="0"/>
            <a:endParaRPr lang="en-US" dirty="0" smtClean="0"/>
          </a:p>
          <a:p>
            <a:pPr marL="0" indent="0" algn="just" rtl="0">
              <a:buNone/>
            </a:pPr>
            <a:endParaRPr lang="ar-IQ" dirty="0"/>
          </a:p>
        </p:txBody>
      </p:sp>
    </p:spTree>
    <p:extLst>
      <p:ext uri="{BB962C8B-B14F-4D97-AF65-F5344CB8AC3E}">
        <p14:creationId xmlns:p14="http://schemas.microsoft.com/office/powerpoint/2010/main" val="3867839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0933" y="279400"/>
            <a:ext cx="11921067" cy="5897563"/>
          </a:xfrm>
          <a:solidFill>
            <a:schemeClr val="bg1"/>
          </a:solidFill>
        </p:spPr>
        <p:txBody>
          <a:bodyPr>
            <a:normAutofit/>
          </a:bodyPr>
          <a:lstStyle/>
          <a:p>
            <a:pPr marL="0" indent="0" algn="l" rtl="0">
              <a:buNone/>
            </a:pPr>
            <a:r>
              <a:rPr lang="en-US" dirty="0" smtClean="0"/>
              <a:t>        The </a:t>
            </a:r>
            <a:r>
              <a:rPr lang="en-US" dirty="0"/>
              <a:t>use of </a:t>
            </a:r>
            <a:r>
              <a:rPr lang="en-US" b="1" dirty="0"/>
              <a:t>RF</a:t>
            </a:r>
            <a:r>
              <a:rPr lang="en-US" dirty="0"/>
              <a:t> pulses in </a:t>
            </a:r>
            <a:r>
              <a:rPr lang="en-US" b="1" dirty="0"/>
              <a:t>MRI</a:t>
            </a:r>
            <a:r>
              <a:rPr lang="en-US" dirty="0"/>
              <a:t> produces an </a:t>
            </a:r>
            <a:r>
              <a:rPr lang="en-US" dirty="0" smtClean="0"/>
              <a:t>XY component </a:t>
            </a:r>
            <a:r>
              <a:rPr lang="en-US" dirty="0"/>
              <a:t>to the </a:t>
            </a:r>
            <a:r>
              <a:rPr lang="en-US" dirty="0" smtClean="0"/>
              <a:t>net magnetization</a:t>
            </a:r>
            <a:r>
              <a:rPr lang="en-US" dirty="0"/>
              <a:t>. When </a:t>
            </a:r>
            <a:r>
              <a:rPr lang="en-US" dirty="0" smtClean="0"/>
              <a:t>the net </a:t>
            </a:r>
            <a:r>
              <a:rPr lang="en-US" dirty="0"/>
              <a:t>magnetization vector is rotated, </a:t>
            </a:r>
            <a:r>
              <a:rPr lang="en-US" dirty="0" smtClean="0"/>
              <a:t>M</a:t>
            </a:r>
            <a:r>
              <a:rPr lang="en-US" sz="1800" dirty="0" smtClean="0"/>
              <a:t>Z</a:t>
            </a:r>
            <a:r>
              <a:rPr lang="en-US" dirty="0" smtClean="0"/>
              <a:t> shrinks and </a:t>
            </a:r>
            <a:r>
              <a:rPr lang="en-US" b="1" dirty="0"/>
              <a:t>M</a:t>
            </a:r>
            <a:r>
              <a:rPr lang="en-US" sz="1800" b="1" dirty="0"/>
              <a:t>XY</a:t>
            </a:r>
            <a:r>
              <a:rPr lang="en-US" dirty="0"/>
              <a:t> grows. As previously mentioned, </a:t>
            </a:r>
            <a:r>
              <a:rPr lang="en-US" dirty="0" smtClean="0"/>
              <a:t>the net magnetization </a:t>
            </a:r>
            <a:r>
              <a:rPr lang="en-US" dirty="0"/>
              <a:t>in the XY plane (</a:t>
            </a:r>
            <a:r>
              <a:rPr lang="en-US" b="1" dirty="0"/>
              <a:t>M</a:t>
            </a:r>
            <a:r>
              <a:rPr lang="en-US" sz="2000" b="1" dirty="0"/>
              <a:t>XY</a:t>
            </a:r>
            <a:r>
              <a:rPr lang="en-US" dirty="0"/>
              <a:t>) is </a:t>
            </a:r>
            <a:r>
              <a:rPr lang="en-US" dirty="0" smtClean="0"/>
              <a:t>the only </a:t>
            </a:r>
            <a:r>
              <a:rPr lang="en-US" dirty="0"/>
              <a:t>magnetization that can be detected as </a:t>
            </a:r>
            <a:r>
              <a:rPr lang="en-US" dirty="0" smtClean="0"/>
              <a:t>an </a:t>
            </a:r>
            <a:r>
              <a:rPr lang="en-US" b="1" dirty="0" smtClean="0"/>
              <a:t>MR</a:t>
            </a:r>
            <a:r>
              <a:rPr lang="en-US" dirty="0" smtClean="0"/>
              <a:t> </a:t>
            </a:r>
            <a:r>
              <a:rPr lang="en-US" dirty="0"/>
              <a:t>signal from the patient</a:t>
            </a:r>
            <a:r>
              <a:rPr lang="en-US" dirty="0" smtClean="0"/>
              <a:t>.</a:t>
            </a:r>
          </a:p>
          <a:p>
            <a:pPr marL="0" indent="0" algn="l" rtl="0">
              <a:buNone/>
            </a:pPr>
            <a:r>
              <a:rPr lang="en-US" b="1" dirty="0" smtClean="0"/>
              <a:t>Note : Spins </a:t>
            </a:r>
            <a:r>
              <a:rPr lang="en-US" b="1" dirty="0"/>
              <a:t>are saturated after a 90° RF pulse so </a:t>
            </a:r>
            <a:r>
              <a:rPr lang="en-US" b="1" dirty="0" smtClean="0"/>
              <a:t>that </a:t>
            </a:r>
            <a:r>
              <a:rPr lang="en-US" b="1" dirty="0" err="1" smtClean="0"/>
              <a:t>Mz</a:t>
            </a:r>
            <a:r>
              <a:rPr lang="en-US" b="1" dirty="0" smtClean="0"/>
              <a:t> </a:t>
            </a:r>
            <a:r>
              <a:rPr lang="en-US" b="1" dirty="0"/>
              <a:t>= 0, </a:t>
            </a:r>
            <a:r>
              <a:rPr lang="en-US" b="1" dirty="0" err="1"/>
              <a:t>Mxy</a:t>
            </a:r>
            <a:r>
              <a:rPr lang="en-US" b="1" dirty="0"/>
              <a:t> = M</a:t>
            </a:r>
            <a:r>
              <a:rPr lang="en-US" sz="2400" b="1" dirty="0"/>
              <a:t>0</a:t>
            </a:r>
            <a:r>
              <a:rPr lang="en-US" b="1" dirty="0"/>
              <a:t>.</a:t>
            </a:r>
          </a:p>
          <a:p>
            <a:pPr marL="0" indent="0" algn="just" rtl="0">
              <a:buNone/>
            </a:pPr>
            <a:r>
              <a:rPr lang="en-US" dirty="0" smtClean="0"/>
              <a:t>      The </a:t>
            </a:r>
            <a:r>
              <a:rPr lang="en-US" dirty="0"/>
              <a:t>net magnetization vector shown in </a:t>
            </a:r>
            <a:r>
              <a:rPr lang="en-US" dirty="0" smtClean="0"/>
              <a:t>Figure 4-6 </a:t>
            </a:r>
            <a:r>
              <a:rPr lang="en-US" dirty="0"/>
              <a:t>has absorbed energy from an RF pulse </a:t>
            </a:r>
            <a:r>
              <a:rPr lang="en-US" dirty="0" smtClean="0"/>
              <a:t>and is </a:t>
            </a:r>
            <a:r>
              <a:rPr lang="en-US" dirty="0"/>
              <a:t>no longer at equilibrium. The components </a:t>
            </a:r>
            <a:r>
              <a:rPr lang="en-US" dirty="0" smtClean="0"/>
              <a:t>of the net magnetization </a:t>
            </a:r>
            <a:r>
              <a:rPr lang="en-US" dirty="0"/>
              <a:t>vector are different </a:t>
            </a:r>
            <a:r>
              <a:rPr lang="en-US" dirty="0" smtClean="0"/>
              <a:t>from those </a:t>
            </a:r>
            <a:r>
              <a:rPr lang="en-US" dirty="0"/>
              <a:t>at equilibrium. MZ is smaller than M0 </a:t>
            </a:r>
            <a:r>
              <a:rPr lang="en-US" dirty="0" smtClean="0"/>
              <a:t>and MXY </a:t>
            </a:r>
            <a:r>
              <a:rPr lang="en-US" dirty="0"/>
              <a:t>is no longer zero. When this occurs, </a:t>
            </a:r>
            <a:r>
              <a:rPr lang="en-US" dirty="0" smtClean="0"/>
              <a:t>the nuclear </a:t>
            </a:r>
            <a:r>
              <a:rPr lang="en-US" dirty="0"/>
              <a:t>spins are said to be partially </a:t>
            </a:r>
            <a:r>
              <a:rPr lang="en-US" dirty="0" smtClean="0"/>
              <a:t>saturated. If </a:t>
            </a:r>
            <a:r>
              <a:rPr lang="en-US" dirty="0"/>
              <a:t>the net magnetization were totally in the </a:t>
            </a:r>
            <a:r>
              <a:rPr lang="en-US" dirty="0" smtClean="0"/>
              <a:t>XY plane</a:t>
            </a:r>
            <a:r>
              <a:rPr lang="en-US" dirty="0"/>
              <a:t>, then the spins would be saturated.</a:t>
            </a:r>
            <a:endParaRPr lang="ar-IQ" dirty="0"/>
          </a:p>
        </p:txBody>
      </p:sp>
      <p:pic>
        <p:nvPicPr>
          <p:cNvPr id="4" name="Picture 3"/>
          <p:cNvPicPr>
            <a:picLocks noChangeAspect="1"/>
          </p:cNvPicPr>
          <p:nvPr/>
        </p:nvPicPr>
        <p:blipFill>
          <a:blip r:embed="rId2"/>
          <a:stretch>
            <a:fillRect/>
          </a:stretch>
        </p:blipFill>
        <p:spPr>
          <a:xfrm>
            <a:off x="4419600" y="4673600"/>
            <a:ext cx="6578600" cy="2184399"/>
          </a:xfrm>
          <a:prstGeom prst="rect">
            <a:avLst/>
          </a:prstGeom>
          <a:ln w="38100" cap="sq">
            <a:solidFill>
              <a:srgbClr val="00B0F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6607604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8667" y="711200"/>
            <a:ext cx="11853333" cy="5465763"/>
          </a:xfrm>
        </p:spPr>
        <p:txBody>
          <a:bodyPr>
            <a:normAutofit/>
          </a:bodyPr>
          <a:lstStyle/>
          <a:p>
            <a:pPr algn="just" rtl="0">
              <a:buFont typeface="Wingdings" panose="05000000000000000000" pitchFamily="2" charset="2"/>
              <a:buChar char="q"/>
            </a:pPr>
            <a:r>
              <a:rPr lang="en-US" dirty="0"/>
              <a:t>Now, if the </a:t>
            </a:r>
            <a:r>
              <a:rPr lang="en-US" dirty="0" smtClean="0"/>
              <a:t>net </a:t>
            </a:r>
            <a:r>
              <a:rPr lang="en-US" dirty="0"/>
              <a:t>magnetization is in </a:t>
            </a:r>
            <a:r>
              <a:rPr lang="en-US" dirty="0" smtClean="0"/>
              <a:t>one of </a:t>
            </a:r>
            <a:r>
              <a:rPr lang="en-US" dirty="0"/>
              <a:t>these “</a:t>
            </a:r>
            <a:r>
              <a:rPr lang="en-US" dirty="0">
                <a:solidFill>
                  <a:srgbClr val="0070C0"/>
                </a:solidFill>
              </a:rPr>
              <a:t>off resonance</a:t>
            </a:r>
            <a:r>
              <a:rPr lang="en-US" dirty="0"/>
              <a:t>” regions, then in </a:t>
            </a:r>
            <a:r>
              <a:rPr lang="en-US" dirty="0" smtClean="0"/>
              <a:t>the rotating </a:t>
            </a:r>
            <a:r>
              <a:rPr lang="en-US" dirty="0"/>
              <a:t>frame the net magnetization </a:t>
            </a:r>
            <a:r>
              <a:rPr lang="en-US" dirty="0" smtClean="0"/>
              <a:t>vector does </a:t>
            </a:r>
            <a:r>
              <a:rPr lang="en-US" dirty="0"/>
              <a:t>not remain stationary but rotates. If </a:t>
            </a:r>
            <a:r>
              <a:rPr lang="en-US" dirty="0" smtClean="0"/>
              <a:t>the spins </a:t>
            </a:r>
            <a:r>
              <a:rPr lang="en-US" dirty="0"/>
              <a:t>are at a higher frequency they </a:t>
            </a:r>
            <a:r>
              <a:rPr lang="en-US" dirty="0" smtClean="0"/>
              <a:t>rotate counter-clockwise</a:t>
            </a:r>
            <a:r>
              <a:rPr lang="en-US" dirty="0"/>
              <a:t>, and if they are at a </a:t>
            </a:r>
            <a:r>
              <a:rPr lang="en-US" dirty="0" smtClean="0"/>
              <a:t>lower frequency </a:t>
            </a:r>
            <a:r>
              <a:rPr lang="en-US" dirty="0"/>
              <a:t>they will rotate </a:t>
            </a:r>
            <a:r>
              <a:rPr lang="en-US" dirty="0" smtClean="0"/>
              <a:t>clockwise. The </a:t>
            </a:r>
            <a:r>
              <a:rPr lang="en-US" dirty="0"/>
              <a:t>magnetization vector </a:t>
            </a:r>
            <a:r>
              <a:rPr lang="en-US" dirty="0" err="1" smtClean="0"/>
              <a:t>precesses</a:t>
            </a:r>
            <a:r>
              <a:rPr lang="en-US" dirty="0" smtClean="0"/>
              <a:t> , </a:t>
            </a:r>
          </a:p>
          <a:p>
            <a:pPr algn="just" rtl="0">
              <a:buFont typeface="Wingdings" panose="05000000000000000000" pitchFamily="2" charset="2"/>
              <a:buChar char="q"/>
            </a:pPr>
            <a:r>
              <a:rPr lang="en-US" dirty="0"/>
              <a:t>just as </a:t>
            </a:r>
            <a:r>
              <a:rPr lang="en-US" dirty="0" smtClean="0"/>
              <a:t>if it </a:t>
            </a:r>
            <a:r>
              <a:rPr lang="en-US" dirty="0"/>
              <a:t>were an individual nucleus. This occurs </a:t>
            </a:r>
            <a:r>
              <a:rPr lang="en-US" dirty="0" smtClean="0"/>
              <a:t>because the </a:t>
            </a:r>
            <a:r>
              <a:rPr lang="en-US" dirty="0"/>
              <a:t>individual nuclear magnetic moments </a:t>
            </a:r>
            <a:r>
              <a:rPr lang="en-US" dirty="0" smtClean="0"/>
              <a:t>that were </a:t>
            </a:r>
            <a:r>
              <a:rPr lang="en-US" dirty="0" err="1"/>
              <a:t>precessing</a:t>
            </a:r>
            <a:r>
              <a:rPr lang="en-US" dirty="0"/>
              <a:t> randomly were caused to flip </a:t>
            </a:r>
            <a:r>
              <a:rPr lang="en-US" dirty="0" smtClean="0"/>
              <a:t>in phase </a:t>
            </a:r>
            <a:r>
              <a:rPr lang="en-US" dirty="0"/>
              <a:t>by the action of the RF pulse (see </a:t>
            </a:r>
            <a:r>
              <a:rPr lang="en-US" dirty="0" smtClean="0">
                <a:solidFill>
                  <a:srgbClr val="0070C0"/>
                </a:solidFill>
              </a:rPr>
              <a:t>Figure 4-4</a:t>
            </a:r>
            <a:r>
              <a:rPr lang="en-US" dirty="0"/>
              <a:t>). The frequency of the rotating frame </a:t>
            </a:r>
            <a:r>
              <a:rPr lang="en-US" dirty="0" smtClean="0"/>
              <a:t>is usually </a:t>
            </a:r>
            <a:r>
              <a:rPr lang="en-US" dirty="0"/>
              <a:t>defined by the carrier frequency of the </a:t>
            </a:r>
            <a:r>
              <a:rPr lang="en-US" dirty="0" smtClean="0"/>
              <a:t>RF pulse </a:t>
            </a:r>
            <a:r>
              <a:rPr lang="en-US" dirty="0"/>
              <a:t>for practical purposes. Thus if M</a:t>
            </a:r>
            <a:r>
              <a:rPr lang="en-US" sz="2000" dirty="0"/>
              <a:t>XY</a:t>
            </a:r>
            <a:r>
              <a:rPr lang="en-US" dirty="0"/>
              <a:t> </a:t>
            </a:r>
            <a:r>
              <a:rPr lang="en-US" dirty="0" smtClean="0"/>
              <a:t>were looked </a:t>
            </a:r>
            <a:r>
              <a:rPr lang="en-US" dirty="0"/>
              <a:t>at from above, it would be seen </a:t>
            </a:r>
            <a:r>
              <a:rPr lang="en-US" dirty="0" smtClean="0"/>
              <a:t>rotating at </a:t>
            </a:r>
            <a:r>
              <a:rPr lang="en-US" dirty="0"/>
              <a:t>a frequency that is the difference between </a:t>
            </a:r>
            <a:r>
              <a:rPr lang="en-US" dirty="0" smtClean="0"/>
              <a:t>the Larmor </a:t>
            </a:r>
            <a:r>
              <a:rPr lang="en-US" dirty="0"/>
              <a:t>frequency of the spins at their local </a:t>
            </a:r>
            <a:r>
              <a:rPr lang="en-US" dirty="0" smtClean="0"/>
              <a:t>position in </a:t>
            </a:r>
            <a:r>
              <a:rPr lang="en-US" dirty="0"/>
              <a:t>space and the frequency of the </a:t>
            </a:r>
            <a:r>
              <a:rPr lang="en-US" dirty="0" smtClean="0"/>
              <a:t>rotating frame </a:t>
            </a:r>
            <a:r>
              <a:rPr lang="en-US" dirty="0"/>
              <a:t>(</a:t>
            </a:r>
            <a:r>
              <a:rPr lang="en-US" dirty="0">
                <a:solidFill>
                  <a:srgbClr val="0070C0"/>
                </a:solidFill>
              </a:rPr>
              <a:t>Figure 4-7</a:t>
            </a:r>
            <a:r>
              <a:rPr lang="en-US" dirty="0"/>
              <a:t>).</a:t>
            </a:r>
            <a:endParaRPr lang="ar-IQ" dirty="0"/>
          </a:p>
        </p:txBody>
      </p:sp>
    </p:spTree>
    <p:extLst>
      <p:ext uri="{BB962C8B-B14F-4D97-AF65-F5344CB8AC3E}">
        <p14:creationId xmlns:p14="http://schemas.microsoft.com/office/powerpoint/2010/main" val="23691911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err="1">
                <a:latin typeface="Andalus" panose="02020603050405020304" pitchFamily="18" charset="-78"/>
                <a:cs typeface="Andalus" panose="02020603050405020304" pitchFamily="18" charset="-78"/>
              </a:rPr>
              <a:t>Dephasing</a:t>
            </a:r>
            <a:r>
              <a:rPr lang="en-US" b="1" dirty="0">
                <a:latin typeface="Andalus" panose="02020603050405020304" pitchFamily="18" charset="-78"/>
                <a:cs typeface="Andalus" panose="02020603050405020304" pitchFamily="18" charset="-78"/>
              </a:rPr>
              <a:t> of XY Magnetization</a:t>
            </a:r>
            <a:br>
              <a:rPr lang="en-US" b="1" dirty="0">
                <a:latin typeface="Andalus" panose="02020603050405020304" pitchFamily="18" charset="-78"/>
                <a:cs typeface="Andalus" panose="02020603050405020304" pitchFamily="18" charset="-78"/>
              </a:rPr>
            </a:br>
            <a:endParaRPr lang="ar-IQ" b="1" dirty="0">
              <a:latin typeface="Andalus" panose="02020603050405020304" pitchFamily="18" charset="-78"/>
              <a:cs typeface="Andalus" panose="02020603050405020304" pitchFamily="18" charset="-78"/>
            </a:endParaRPr>
          </a:p>
        </p:txBody>
      </p:sp>
      <p:sp>
        <p:nvSpPr>
          <p:cNvPr id="3" name="Content Placeholder 2"/>
          <p:cNvSpPr>
            <a:spLocks noGrp="1"/>
          </p:cNvSpPr>
          <p:nvPr>
            <p:ph idx="1"/>
          </p:nvPr>
        </p:nvSpPr>
        <p:spPr>
          <a:xfrm>
            <a:off x="838200" y="1498600"/>
            <a:ext cx="10515600" cy="4678363"/>
          </a:xfrm>
        </p:spPr>
        <p:txBody>
          <a:bodyPr>
            <a:normAutofit/>
          </a:bodyPr>
          <a:lstStyle/>
          <a:p>
            <a:pPr algn="just" rtl="0">
              <a:buFont typeface="Wingdings" panose="05000000000000000000" pitchFamily="2" charset="2"/>
              <a:buChar char="q"/>
            </a:pPr>
            <a:r>
              <a:rPr lang="en-US" dirty="0" smtClean="0"/>
              <a:t>Nuclear </a:t>
            </a:r>
            <a:r>
              <a:rPr lang="en-US" dirty="0"/>
              <a:t>spins can be influenced by the </a:t>
            </a:r>
            <a:r>
              <a:rPr lang="en-US" dirty="0" smtClean="0"/>
              <a:t>magnetic fields </a:t>
            </a:r>
            <a:r>
              <a:rPr lang="en-US" dirty="0"/>
              <a:t>of other nearby atoms. If these fields </a:t>
            </a:r>
            <a:r>
              <a:rPr lang="en-US" dirty="0" smtClean="0"/>
              <a:t>add to </a:t>
            </a:r>
            <a:r>
              <a:rPr lang="en-US" dirty="0"/>
              <a:t>or subtract from the external B</a:t>
            </a:r>
            <a:r>
              <a:rPr lang="en-US" sz="2000" dirty="0"/>
              <a:t>0</a:t>
            </a:r>
            <a:r>
              <a:rPr lang="en-US" dirty="0"/>
              <a:t> magnetic </a:t>
            </a:r>
            <a:r>
              <a:rPr lang="en-US" dirty="0" smtClean="0"/>
              <a:t>field, then </a:t>
            </a:r>
            <a:r>
              <a:rPr lang="en-US" dirty="0"/>
              <a:t>the Larmor frequency of the spins </a:t>
            </a:r>
            <a:r>
              <a:rPr lang="en-US" dirty="0" smtClean="0"/>
              <a:t>will change.</a:t>
            </a:r>
          </a:p>
          <a:p>
            <a:pPr algn="just" rtl="0">
              <a:buFont typeface="Wingdings" panose="05000000000000000000" pitchFamily="2" charset="2"/>
              <a:buChar char="q"/>
            </a:pPr>
            <a:r>
              <a:rPr lang="en-US" dirty="0" smtClean="0"/>
              <a:t> </a:t>
            </a:r>
            <a:r>
              <a:rPr lang="en-US" dirty="0"/>
              <a:t>If the nearby atoms are moving past </a:t>
            </a:r>
            <a:r>
              <a:rPr lang="en-US" dirty="0" smtClean="0"/>
              <a:t>the nuclear </a:t>
            </a:r>
            <a:r>
              <a:rPr lang="en-US" dirty="0"/>
              <a:t>spins, like a comet having a close </a:t>
            </a:r>
            <a:r>
              <a:rPr lang="en-US" dirty="0" smtClean="0"/>
              <a:t>encounter with </a:t>
            </a:r>
            <a:r>
              <a:rPr lang="en-US" dirty="0"/>
              <a:t>a planet, the Larmor frequency will </a:t>
            </a:r>
            <a:r>
              <a:rPr lang="en-US" dirty="0" smtClean="0"/>
              <a:t>only change </a:t>
            </a:r>
            <a:r>
              <a:rPr lang="en-US" dirty="0"/>
              <a:t>for a tiny amount of time, but after </a:t>
            </a:r>
            <a:r>
              <a:rPr lang="en-US" dirty="0" smtClean="0"/>
              <a:t>the magnetic </a:t>
            </a:r>
            <a:r>
              <a:rPr lang="en-US" dirty="0"/>
              <a:t>atoms pass by, the nuclear spins will </a:t>
            </a:r>
            <a:r>
              <a:rPr lang="en-US" dirty="0" smtClean="0"/>
              <a:t>be left </a:t>
            </a:r>
            <a:r>
              <a:rPr lang="en-US" dirty="0"/>
              <a:t>with a phase shift</a:t>
            </a:r>
            <a:r>
              <a:rPr lang="en-US" dirty="0" smtClean="0"/>
              <a:t>. </a:t>
            </a:r>
          </a:p>
          <a:p>
            <a:pPr algn="just" rtl="0">
              <a:buFont typeface="Wingdings" panose="05000000000000000000" pitchFamily="2" charset="2"/>
              <a:buChar char="q"/>
            </a:pPr>
            <a:r>
              <a:rPr lang="en-US" dirty="0" smtClean="0"/>
              <a:t>A </a:t>
            </a:r>
            <a:r>
              <a:rPr lang="en-US" dirty="0"/>
              <a:t>multitude of these types of </a:t>
            </a:r>
            <a:r>
              <a:rPr lang="en-US" dirty="0" smtClean="0"/>
              <a:t>interactions causes </a:t>
            </a:r>
            <a:r>
              <a:rPr lang="en-US" dirty="0"/>
              <a:t>the net transverse magnetization to </a:t>
            </a:r>
            <a:r>
              <a:rPr lang="en-US" dirty="0" smtClean="0"/>
              <a:t>gradually </a:t>
            </a:r>
            <a:r>
              <a:rPr lang="en-US" dirty="0" err="1" smtClean="0"/>
              <a:t>dephase</a:t>
            </a:r>
            <a:r>
              <a:rPr lang="en-US" dirty="0" smtClean="0"/>
              <a:t> </a:t>
            </a:r>
            <a:r>
              <a:rPr lang="en-US" dirty="0"/>
              <a:t>until there is no signal left at all (</a:t>
            </a:r>
            <a:r>
              <a:rPr lang="en-US" dirty="0" smtClean="0"/>
              <a:t>see </a:t>
            </a:r>
            <a:r>
              <a:rPr lang="en-US" dirty="0" smtClean="0">
                <a:solidFill>
                  <a:srgbClr val="0070C0"/>
                </a:solidFill>
              </a:rPr>
              <a:t>Figure </a:t>
            </a:r>
            <a:r>
              <a:rPr lang="en-US" dirty="0">
                <a:solidFill>
                  <a:srgbClr val="0070C0"/>
                </a:solidFill>
              </a:rPr>
              <a:t>4-7</a:t>
            </a:r>
            <a:r>
              <a:rPr lang="en-US" dirty="0"/>
              <a:t>). We will discuss this process in </a:t>
            </a:r>
            <a:r>
              <a:rPr lang="en-US" dirty="0" smtClean="0"/>
              <a:t>more detail </a:t>
            </a:r>
            <a:r>
              <a:rPr lang="en-US" dirty="0"/>
              <a:t>when we talk about T2 relaxation times in</a:t>
            </a:r>
            <a:endParaRPr lang="ar-IQ" dirty="0"/>
          </a:p>
        </p:txBody>
      </p:sp>
    </p:spTree>
    <p:extLst>
      <p:ext uri="{BB962C8B-B14F-4D97-AF65-F5344CB8AC3E}">
        <p14:creationId xmlns:p14="http://schemas.microsoft.com/office/powerpoint/2010/main" val="10730945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latin typeface="Aldhabi" panose="01000000000000000000" pitchFamily="2" charset="-78"/>
                <a:cs typeface="Aldhabi" panose="01000000000000000000" pitchFamily="2" charset="-78"/>
              </a:rPr>
              <a:t>Return to Equilibrium</a:t>
            </a:r>
            <a:br>
              <a:rPr lang="en-US" b="1" dirty="0">
                <a:latin typeface="Aldhabi" panose="01000000000000000000" pitchFamily="2" charset="-78"/>
                <a:cs typeface="Aldhabi" panose="01000000000000000000" pitchFamily="2" charset="-78"/>
              </a:rPr>
            </a:br>
            <a:endParaRPr lang="ar-IQ" b="1" dirty="0">
              <a:latin typeface="Aldhabi" panose="01000000000000000000" pitchFamily="2" charset="-78"/>
              <a:cs typeface="Aldhabi" panose="01000000000000000000" pitchFamily="2" charset="-78"/>
            </a:endParaRPr>
          </a:p>
        </p:txBody>
      </p:sp>
      <p:sp>
        <p:nvSpPr>
          <p:cNvPr id="3" name="Content Placeholder 2"/>
          <p:cNvSpPr>
            <a:spLocks noGrp="1"/>
          </p:cNvSpPr>
          <p:nvPr>
            <p:ph idx="1"/>
          </p:nvPr>
        </p:nvSpPr>
        <p:spPr>
          <a:xfrm>
            <a:off x="-71966" y="1227666"/>
            <a:ext cx="12335932" cy="5223933"/>
          </a:xfrm>
        </p:spPr>
        <p:txBody>
          <a:bodyPr>
            <a:normAutofit fontScale="92500"/>
          </a:bodyPr>
          <a:lstStyle/>
          <a:p>
            <a:pPr algn="just" rtl="0">
              <a:buFont typeface="Wingdings" panose="05000000000000000000" pitchFamily="2" charset="2"/>
              <a:buChar char="q"/>
            </a:pPr>
            <a:r>
              <a:rPr lang="en-US" dirty="0" smtClean="0"/>
              <a:t> Immediately </a:t>
            </a:r>
            <a:r>
              <a:rPr lang="en-US" dirty="0"/>
              <a:t>after RF excitation, the net </a:t>
            </a:r>
            <a:r>
              <a:rPr lang="en-US" dirty="0" smtClean="0"/>
              <a:t>magnetization vector </a:t>
            </a:r>
            <a:r>
              <a:rPr lang="en-US" dirty="0"/>
              <a:t>seeks to realign itself with </a:t>
            </a:r>
            <a:r>
              <a:rPr lang="en-US" dirty="0" smtClean="0"/>
              <a:t>the external </a:t>
            </a:r>
            <a:r>
              <a:rPr lang="en-US" dirty="0"/>
              <a:t>magnetic field. That is, the </a:t>
            </a:r>
            <a:r>
              <a:rPr lang="en-US" dirty="0" smtClean="0"/>
              <a:t>magnetization vector </a:t>
            </a:r>
            <a:r>
              <a:rPr lang="en-US" dirty="0"/>
              <a:t>MZ slowly returns to its </a:t>
            </a:r>
            <a:r>
              <a:rPr lang="en-US" dirty="0" smtClean="0"/>
              <a:t>equilibrium position </a:t>
            </a:r>
            <a:r>
              <a:rPr lang="en-US" dirty="0"/>
              <a:t>as the saturated nuclear spins </a:t>
            </a:r>
            <a:r>
              <a:rPr lang="en-US" dirty="0" smtClean="0"/>
              <a:t>individually give </a:t>
            </a:r>
            <a:r>
              <a:rPr lang="en-US" dirty="0"/>
              <a:t>their energy back to surrounding </a:t>
            </a:r>
            <a:r>
              <a:rPr lang="en-US" dirty="0" smtClean="0"/>
              <a:t>nuclei in </a:t>
            </a:r>
            <a:r>
              <a:rPr lang="en-US" dirty="0"/>
              <a:t>their local environment and return to </a:t>
            </a:r>
            <a:r>
              <a:rPr lang="en-US" dirty="0" smtClean="0"/>
              <a:t>their normal </a:t>
            </a:r>
            <a:r>
              <a:rPr lang="en-US" dirty="0"/>
              <a:t>state of alignment with the external </a:t>
            </a:r>
            <a:r>
              <a:rPr lang="en-US" dirty="0" smtClean="0"/>
              <a:t>magnetic field</a:t>
            </a:r>
            <a:r>
              <a:rPr lang="en-US" dirty="0"/>
              <a:t>. </a:t>
            </a:r>
            <a:endParaRPr lang="en-US" dirty="0" smtClean="0"/>
          </a:p>
          <a:p>
            <a:pPr algn="just" rtl="0">
              <a:buFont typeface="Wingdings" panose="05000000000000000000" pitchFamily="2" charset="2"/>
              <a:buChar char="q"/>
            </a:pPr>
            <a:r>
              <a:rPr lang="en-US" dirty="0" smtClean="0"/>
              <a:t> This </a:t>
            </a:r>
            <a:r>
              <a:rPr lang="en-US" dirty="0"/>
              <a:t>is shown in </a:t>
            </a:r>
            <a:r>
              <a:rPr lang="en-US" dirty="0" smtClean="0">
                <a:solidFill>
                  <a:srgbClr val="0070C0"/>
                </a:solidFill>
              </a:rPr>
              <a:t>(Figure 4-8) </a:t>
            </a:r>
            <a:r>
              <a:rPr lang="en-US" dirty="0"/>
              <a:t>as </a:t>
            </a:r>
            <a:r>
              <a:rPr lang="en-US" dirty="0" smtClean="0"/>
              <a:t>the regrowth </a:t>
            </a:r>
            <a:r>
              <a:rPr lang="en-US" dirty="0"/>
              <a:t>of M</a:t>
            </a:r>
            <a:r>
              <a:rPr lang="en-US" sz="2100" dirty="0"/>
              <a:t>Z</a:t>
            </a:r>
            <a:r>
              <a:rPr lang="en-US" dirty="0"/>
              <a:t> along the </a:t>
            </a:r>
            <a:r>
              <a:rPr lang="en-US" dirty="0" smtClean="0"/>
              <a:t>Z-axis. The </a:t>
            </a:r>
            <a:r>
              <a:rPr lang="en-US" dirty="0"/>
              <a:t>net result of these two motions, </a:t>
            </a:r>
            <a:r>
              <a:rPr lang="en-US" dirty="0" smtClean="0"/>
              <a:t>precession with </a:t>
            </a:r>
            <a:r>
              <a:rPr lang="en-US" dirty="0" err="1"/>
              <a:t>dephasing</a:t>
            </a:r>
            <a:r>
              <a:rPr lang="en-US" dirty="0"/>
              <a:t> and the return to </a:t>
            </a:r>
            <a:r>
              <a:rPr lang="en-US" dirty="0" smtClean="0"/>
              <a:t>equilibrium with </a:t>
            </a:r>
            <a:r>
              <a:rPr lang="en-US" dirty="0"/>
              <a:t>B</a:t>
            </a:r>
            <a:r>
              <a:rPr lang="en-US" sz="2200" dirty="0"/>
              <a:t>0</a:t>
            </a:r>
            <a:r>
              <a:rPr lang="en-US" dirty="0"/>
              <a:t>, are best thought of as two </a:t>
            </a:r>
            <a:r>
              <a:rPr lang="en-US" dirty="0" smtClean="0"/>
              <a:t>separate processes </a:t>
            </a:r>
            <a:r>
              <a:rPr lang="en-US" dirty="0">
                <a:solidFill>
                  <a:srgbClr val="0070C0"/>
                </a:solidFill>
              </a:rPr>
              <a:t>(Figure 4-9). </a:t>
            </a:r>
            <a:r>
              <a:rPr lang="en-US" dirty="0"/>
              <a:t>The Z component </a:t>
            </a:r>
            <a:r>
              <a:rPr lang="en-US" dirty="0" smtClean="0"/>
              <a:t>gradually grows </a:t>
            </a:r>
            <a:r>
              <a:rPr lang="en-US" dirty="0"/>
              <a:t>until it reaches its maximum value </a:t>
            </a:r>
            <a:r>
              <a:rPr lang="en-US" dirty="0" smtClean="0"/>
              <a:t>at equilibrium</a:t>
            </a:r>
            <a:r>
              <a:rPr lang="en-US" dirty="0"/>
              <a:t>, M</a:t>
            </a:r>
            <a:r>
              <a:rPr lang="en-US" sz="2200" dirty="0"/>
              <a:t>0</a:t>
            </a:r>
            <a:r>
              <a:rPr lang="en-US" dirty="0"/>
              <a:t>. </a:t>
            </a:r>
            <a:endParaRPr lang="en-US" dirty="0" smtClean="0"/>
          </a:p>
          <a:p>
            <a:pPr algn="just" rtl="0">
              <a:buFont typeface="Wingdings" panose="05000000000000000000" pitchFamily="2" charset="2"/>
              <a:buChar char="q"/>
            </a:pPr>
            <a:r>
              <a:rPr lang="en-US" dirty="0" smtClean="0"/>
              <a:t> However</a:t>
            </a:r>
            <a:r>
              <a:rPr lang="en-US" dirty="0"/>
              <a:t>, in most tissues </a:t>
            </a:r>
            <a:r>
              <a:rPr lang="en-US" dirty="0" smtClean="0"/>
              <a:t>the </a:t>
            </a:r>
            <a:r>
              <a:rPr lang="en-US" sz="2200" dirty="0" smtClean="0"/>
              <a:t>XY</a:t>
            </a:r>
            <a:r>
              <a:rPr lang="en-US" dirty="0" smtClean="0"/>
              <a:t> component </a:t>
            </a:r>
            <a:r>
              <a:rPr lang="en-US" dirty="0" err="1"/>
              <a:t>precesses</a:t>
            </a:r>
            <a:r>
              <a:rPr lang="en-US" dirty="0"/>
              <a:t> and </a:t>
            </a:r>
            <a:r>
              <a:rPr lang="en-US" dirty="0" err="1"/>
              <a:t>dephases</a:t>
            </a:r>
            <a:r>
              <a:rPr lang="en-US" dirty="0"/>
              <a:t> until </a:t>
            </a:r>
            <a:r>
              <a:rPr lang="en-US" dirty="0" smtClean="0"/>
              <a:t>the net </a:t>
            </a:r>
            <a:r>
              <a:rPr lang="en-US" dirty="0"/>
              <a:t>signal disappears at a rate that is at least </a:t>
            </a:r>
            <a:r>
              <a:rPr lang="en-US" dirty="0" smtClean="0"/>
              <a:t>ten times </a:t>
            </a:r>
            <a:r>
              <a:rPr lang="en-US" dirty="0"/>
              <a:t>faster than the return of the Z </a:t>
            </a:r>
            <a:r>
              <a:rPr lang="en-US" dirty="0" smtClean="0"/>
              <a:t>component to equilibrium. Both </a:t>
            </a:r>
            <a:r>
              <a:rPr lang="en-US" dirty="0"/>
              <a:t>of these changes in component </a:t>
            </a:r>
            <a:r>
              <a:rPr lang="en-US" dirty="0" smtClean="0"/>
              <a:t>magnitude, the </a:t>
            </a:r>
            <a:r>
              <a:rPr lang="en-US" dirty="0"/>
              <a:t>shrinking of the </a:t>
            </a:r>
            <a:r>
              <a:rPr lang="en-US" sz="2200" dirty="0"/>
              <a:t>XY</a:t>
            </a:r>
            <a:r>
              <a:rPr lang="en-US" dirty="0"/>
              <a:t> component </a:t>
            </a:r>
            <a:r>
              <a:rPr lang="en-US" dirty="0" smtClean="0"/>
              <a:t>and MR </a:t>
            </a:r>
            <a:r>
              <a:rPr lang="en-US" dirty="0"/>
              <a:t>signals, the spin echo and the gradient </a:t>
            </a:r>
            <a:r>
              <a:rPr lang="en-US" dirty="0" smtClean="0"/>
              <a:t>echo, are </a:t>
            </a:r>
            <a:r>
              <a:rPr lang="en-US" dirty="0"/>
              <a:t>discussed later.</a:t>
            </a:r>
            <a:endParaRPr lang="ar-IQ" dirty="0"/>
          </a:p>
        </p:txBody>
      </p:sp>
    </p:spTree>
    <p:extLst>
      <p:ext uri="{BB962C8B-B14F-4D97-AF65-F5344CB8AC3E}">
        <p14:creationId xmlns:p14="http://schemas.microsoft.com/office/powerpoint/2010/main" val="40618503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168400" y="397933"/>
            <a:ext cx="10202333" cy="5427133"/>
          </a:xfrm>
          <a:prstGeom prst="rect">
            <a:avLst/>
          </a:prstGeom>
          <a:ln w="88900" cap="sq" cmpd="thickThin">
            <a:solidFill>
              <a:srgbClr val="00B0F0"/>
            </a:solidFill>
            <a:prstDash val="solid"/>
            <a:miter lim="800000"/>
          </a:ln>
          <a:effectLst>
            <a:innerShdw blurRad="76200">
              <a:srgbClr val="000000"/>
            </a:innerShdw>
          </a:effectLst>
        </p:spPr>
      </p:pic>
    </p:spTree>
    <p:extLst>
      <p:ext uri="{BB962C8B-B14F-4D97-AF65-F5344CB8AC3E}">
        <p14:creationId xmlns:p14="http://schemas.microsoft.com/office/powerpoint/2010/main" val="6944280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47208"/>
          </a:xfrm>
        </p:spPr>
        <p:txBody>
          <a:bodyPr>
            <a:normAutofit fontScale="90000"/>
          </a:bodyPr>
          <a:lstStyle/>
          <a:p>
            <a:pPr algn="ctr"/>
            <a:r>
              <a:rPr lang="en-US" b="1" dirty="0" smtClean="0">
                <a:solidFill>
                  <a:srgbClr val="0070C0"/>
                </a:solidFill>
              </a:rPr>
              <a:t>Free Induction Decay</a:t>
            </a:r>
            <a:r>
              <a:rPr lang="en-US" b="1" dirty="0" smtClean="0"/>
              <a:t/>
            </a:r>
            <a:br>
              <a:rPr lang="en-US" b="1" dirty="0" smtClean="0"/>
            </a:br>
            <a:endParaRPr lang="ar-IQ" b="1" dirty="0"/>
          </a:p>
        </p:txBody>
      </p:sp>
      <p:sp>
        <p:nvSpPr>
          <p:cNvPr id="5" name="Rectangle 4"/>
          <p:cNvSpPr/>
          <p:nvPr/>
        </p:nvSpPr>
        <p:spPr>
          <a:xfrm>
            <a:off x="270934" y="1312334"/>
            <a:ext cx="11472333" cy="5632311"/>
          </a:xfrm>
          <a:prstGeom prst="rect">
            <a:avLst/>
          </a:prstGeom>
        </p:spPr>
        <p:txBody>
          <a:bodyPr wrap="square">
            <a:spAutoFit/>
          </a:bodyPr>
          <a:lstStyle/>
          <a:p>
            <a:pPr marL="285750" indent="-285750" algn="just" rtl="0">
              <a:buFont typeface="Wingdings" panose="05000000000000000000" pitchFamily="2" charset="2"/>
              <a:buChar char="q"/>
            </a:pPr>
            <a:r>
              <a:rPr lang="en-US" sz="2400" dirty="0" smtClean="0">
                <a:latin typeface="Andalus" panose="02020603050405020304" pitchFamily="18" charset="-78"/>
                <a:cs typeface="Andalus" panose="02020603050405020304" pitchFamily="18" charset="-78"/>
              </a:rPr>
              <a:t>With all this complex motion of the net magnetization occurring, what can be observed? The only part of the net magnetization that can be observed is the XY component. As long as MXY </a:t>
            </a:r>
            <a:r>
              <a:rPr lang="en-US" sz="2400" dirty="0" err="1" smtClean="0">
                <a:latin typeface="Andalus" panose="02020603050405020304" pitchFamily="18" charset="-78"/>
                <a:cs typeface="Andalus" panose="02020603050405020304" pitchFamily="18" charset="-78"/>
              </a:rPr>
              <a:t>precesses</a:t>
            </a:r>
            <a:r>
              <a:rPr lang="en-US" sz="2400" dirty="0" smtClean="0">
                <a:latin typeface="Andalus" panose="02020603050405020304" pitchFamily="18" charset="-78"/>
                <a:cs typeface="Andalus" panose="02020603050405020304" pitchFamily="18" charset="-78"/>
              </a:rPr>
              <a:t> with spins in phase and is not zero, an oscillating signal is received. </a:t>
            </a:r>
          </a:p>
          <a:p>
            <a:pPr algn="just" rtl="0"/>
            <a:endParaRPr lang="en-US" sz="2400" dirty="0" smtClean="0">
              <a:latin typeface="Andalus" panose="02020603050405020304" pitchFamily="18" charset="-78"/>
              <a:cs typeface="Andalus" panose="02020603050405020304" pitchFamily="18" charset="-78"/>
            </a:endParaRPr>
          </a:p>
          <a:p>
            <a:pPr marL="285750" indent="-285750" algn="just" rtl="0">
              <a:buFont typeface="Wingdings" panose="05000000000000000000" pitchFamily="2" charset="2"/>
              <a:buChar char="q"/>
            </a:pPr>
            <a:r>
              <a:rPr lang="en-US" sz="2400" dirty="0" smtClean="0">
                <a:latin typeface="Andalus" panose="02020603050405020304" pitchFamily="18" charset="-78"/>
                <a:cs typeface="Andalus" panose="02020603050405020304" pitchFamily="18" charset="-78"/>
              </a:rPr>
              <a:t>The strength of the signal received is proportional to the size of the XY component. As MXY </a:t>
            </a:r>
            <a:r>
              <a:rPr lang="en-US" sz="2400" dirty="0" err="1" smtClean="0">
                <a:latin typeface="Andalus" panose="02020603050405020304" pitchFamily="18" charset="-78"/>
                <a:cs typeface="Andalus" panose="02020603050405020304" pitchFamily="18" charset="-78"/>
              </a:rPr>
              <a:t>dephases</a:t>
            </a:r>
            <a:r>
              <a:rPr lang="en-US" sz="2400" dirty="0" smtClean="0">
                <a:latin typeface="Andalus" panose="02020603050405020304" pitchFamily="18" charset="-78"/>
                <a:cs typeface="Andalus" panose="02020603050405020304" pitchFamily="18" charset="-78"/>
              </a:rPr>
              <a:t> to a zero net value, the MR signal is reduced to zero. This decreasing MR signal, which is received after an RF pulse, is called a free induction decay (FID).</a:t>
            </a:r>
          </a:p>
          <a:p>
            <a:pPr algn="just" rtl="0"/>
            <a:endParaRPr lang="en-US" sz="2400" dirty="0" smtClean="0">
              <a:latin typeface="Andalus" panose="02020603050405020304" pitchFamily="18" charset="-78"/>
              <a:cs typeface="Andalus" panose="02020603050405020304" pitchFamily="18" charset="-78"/>
            </a:endParaRPr>
          </a:p>
          <a:p>
            <a:pPr marL="285750" indent="-285750" algn="just" rtl="0">
              <a:buFont typeface="Wingdings" panose="05000000000000000000" pitchFamily="2" charset="2"/>
              <a:buChar char="q"/>
            </a:pPr>
            <a:r>
              <a:rPr lang="en-US" sz="2400" dirty="0" smtClean="0">
                <a:latin typeface="Andalus" panose="02020603050405020304" pitchFamily="18" charset="-78"/>
                <a:cs typeface="Andalus" panose="02020603050405020304" pitchFamily="18" charset="-78"/>
              </a:rPr>
              <a:t>The free induction decay is the primary MR signal. When the net magnetization vector is at equilibrium, there is no signal. The effect of the 90° RF pulse is to rotate the net magnetization vector onto the XY plane. At this point the signal decays exponentially. An oscillating MR signal is received from off-resonance spins, but the different frequencies in the XY component to the net magnetization vector begin to interfere with each other until there is no signal (see </a:t>
            </a:r>
            <a:r>
              <a:rPr lang="en-US" sz="2400" dirty="0" smtClean="0">
                <a:solidFill>
                  <a:srgbClr val="0070C0"/>
                </a:solidFill>
                <a:latin typeface="Andalus" panose="02020603050405020304" pitchFamily="18" charset="-78"/>
                <a:cs typeface="Andalus" panose="02020603050405020304" pitchFamily="18" charset="-78"/>
              </a:rPr>
              <a:t>Figure 4-10</a:t>
            </a:r>
            <a:r>
              <a:rPr lang="en-US" sz="2400" dirty="0" smtClean="0">
                <a:latin typeface="Andalus" panose="02020603050405020304" pitchFamily="18" charset="-78"/>
                <a:cs typeface="Andalus" panose="02020603050405020304" pitchFamily="18" charset="-78"/>
              </a:rPr>
              <a:t>). </a:t>
            </a:r>
            <a:endParaRPr lang="ar-IQ" sz="2400" dirty="0">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34439548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8533" y="1024467"/>
            <a:ext cx="11819467" cy="5152496"/>
          </a:xfrm>
        </p:spPr>
        <p:txBody>
          <a:bodyPr>
            <a:normAutofit/>
          </a:bodyPr>
          <a:lstStyle/>
          <a:p>
            <a:pPr algn="just" rtl="0">
              <a:buFont typeface="Wingdings" panose="05000000000000000000" pitchFamily="2" charset="2"/>
              <a:buChar char="q"/>
            </a:pPr>
            <a:r>
              <a:rPr lang="en-US" dirty="0" smtClean="0">
                <a:latin typeface="Andalus" panose="02020603050405020304" pitchFamily="18" charset="-78"/>
                <a:cs typeface="Andalus" panose="02020603050405020304" pitchFamily="18" charset="-78"/>
              </a:rPr>
              <a:t>The </a:t>
            </a:r>
            <a:r>
              <a:rPr lang="en-US" dirty="0">
                <a:latin typeface="Andalus" panose="02020603050405020304" pitchFamily="18" charset="-78"/>
                <a:cs typeface="Andalus" panose="02020603050405020304" pitchFamily="18" charset="-78"/>
              </a:rPr>
              <a:t>oscillation of the signal is at the </a:t>
            </a:r>
            <a:r>
              <a:rPr lang="en-US" dirty="0" smtClean="0">
                <a:latin typeface="Andalus" panose="02020603050405020304" pitchFamily="18" charset="-78"/>
                <a:cs typeface="Andalus" panose="02020603050405020304" pitchFamily="18" charset="-78"/>
              </a:rPr>
              <a:t>same frequency </a:t>
            </a:r>
            <a:r>
              <a:rPr lang="en-US" dirty="0">
                <a:latin typeface="Andalus" panose="02020603050405020304" pitchFamily="18" charset="-78"/>
                <a:cs typeface="Andalus" panose="02020603050405020304" pitchFamily="18" charset="-78"/>
              </a:rPr>
              <a:t>as the rotation of </a:t>
            </a:r>
            <a:r>
              <a:rPr lang="en-US" dirty="0" err="1">
                <a:latin typeface="Andalus" panose="02020603050405020304" pitchFamily="18" charset="-78"/>
                <a:cs typeface="Andalus" panose="02020603050405020304" pitchFamily="18" charset="-78"/>
              </a:rPr>
              <a:t>Mxy</a:t>
            </a:r>
            <a:r>
              <a:rPr lang="en-US" dirty="0">
                <a:latin typeface="Andalus" panose="02020603050405020304" pitchFamily="18" charset="-78"/>
                <a:cs typeface="Andalus" panose="02020603050405020304" pitchFamily="18" charset="-78"/>
              </a:rPr>
              <a:t>, namely, </a:t>
            </a:r>
            <a:r>
              <a:rPr lang="en-US" dirty="0" smtClean="0">
                <a:latin typeface="Andalus" panose="02020603050405020304" pitchFamily="18" charset="-78"/>
                <a:cs typeface="Andalus" panose="02020603050405020304" pitchFamily="18" charset="-78"/>
              </a:rPr>
              <a:t>the Larmor frequency. As </a:t>
            </a:r>
            <a:r>
              <a:rPr lang="en-US" dirty="0">
                <a:latin typeface="Andalus" panose="02020603050405020304" pitchFamily="18" charset="-78"/>
                <a:cs typeface="Andalus" panose="02020603050405020304" pitchFamily="18" charset="-78"/>
              </a:rPr>
              <a:t>the net magnetization returns to </a:t>
            </a:r>
            <a:r>
              <a:rPr lang="en-US" dirty="0" smtClean="0">
                <a:latin typeface="Andalus" panose="02020603050405020304" pitchFamily="18" charset="-78"/>
                <a:cs typeface="Andalus" panose="02020603050405020304" pitchFamily="18" charset="-78"/>
              </a:rPr>
              <a:t>equilibrium, the </a:t>
            </a:r>
            <a:r>
              <a:rPr lang="en-US" dirty="0">
                <a:latin typeface="Andalus" panose="02020603050405020304" pitchFamily="18" charset="-78"/>
                <a:cs typeface="Andalus" panose="02020603050405020304" pitchFamily="18" charset="-78"/>
              </a:rPr>
              <a:t>already </a:t>
            </a:r>
            <a:r>
              <a:rPr lang="en-US" dirty="0" err="1">
                <a:latin typeface="Andalus" panose="02020603050405020304" pitchFamily="18" charset="-78"/>
                <a:cs typeface="Andalus" panose="02020603050405020304" pitchFamily="18" charset="-78"/>
              </a:rPr>
              <a:t>dephased</a:t>
            </a:r>
            <a:r>
              <a:rPr lang="en-US" dirty="0">
                <a:latin typeface="Andalus" panose="02020603050405020304" pitchFamily="18" charset="-78"/>
                <a:cs typeface="Andalus" panose="02020603050405020304" pitchFamily="18" charset="-78"/>
              </a:rPr>
              <a:t> XY </a:t>
            </a:r>
            <a:r>
              <a:rPr lang="en-US" dirty="0" smtClean="0">
                <a:latin typeface="Andalus" panose="02020603050405020304" pitchFamily="18" charset="-78"/>
                <a:cs typeface="Andalus" panose="02020603050405020304" pitchFamily="18" charset="-78"/>
              </a:rPr>
              <a:t>component shrinks </a:t>
            </a:r>
            <a:r>
              <a:rPr lang="en-US" dirty="0">
                <a:latin typeface="Andalus" panose="02020603050405020304" pitchFamily="18" charset="-78"/>
                <a:cs typeface="Andalus" panose="02020603050405020304" pitchFamily="18" charset="-78"/>
              </a:rPr>
              <a:t>concurrently, and the Z </a:t>
            </a:r>
            <a:r>
              <a:rPr lang="en-US" dirty="0" smtClean="0">
                <a:latin typeface="Andalus" panose="02020603050405020304" pitchFamily="18" charset="-78"/>
                <a:cs typeface="Andalus" panose="02020603050405020304" pitchFamily="18" charset="-78"/>
              </a:rPr>
              <a:t>component increases.</a:t>
            </a:r>
          </a:p>
          <a:p>
            <a:pPr marL="0" indent="0" algn="just" rtl="0">
              <a:buNone/>
            </a:pPr>
            <a:r>
              <a:rPr lang="en-US" dirty="0" smtClean="0">
                <a:latin typeface="Andalus" panose="02020603050405020304" pitchFamily="18" charset="-78"/>
                <a:cs typeface="Andalus" panose="02020603050405020304" pitchFamily="18" charset="-78"/>
              </a:rPr>
              <a:t> </a:t>
            </a:r>
          </a:p>
          <a:p>
            <a:pPr algn="just" rtl="0">
              <a:buFont typeface="Wingdings" panose="05000000000000000000" pitchFamily="2" charset="2"/>
              <a:buChar char="q"/>
            </a:pPr>
            <a:r>
              <a:rPr lang="en-US" dirty="0" smtClean="0">
                <a:latin typeface="Andalus" panose="02020603050405020304" pitchFamily="18" charset="-78"/>
                <a:cs typeface="Andalus" panose="02020603050405020304" pitchFamily="18" charset="-78"/>
              </a:rPr>
              <a:t>When </a:t>
            </a:r>
            <a:r>
              <a:rPr lang="en-US" dirty="0">
                <a:latin typeface="Andalus" panose="02020603050405020304" pitchFamily="18" charset="-78"/>
                <a:cs typeface="Andalus" panose="02020603050405020304" pitchFamily="18" charset="-78"/>
              </a:rPr>
              <a:t>MXY relaxes to zero, the </a:t>
            </a:r>
            <a:r>
              <a:rPr lang="en-US" dirty="0" smtClean="0">
                <a:latin typeface="Andalus" panose="02020603050405020304" pitchFamily="18" charset="-78"/>
                <a:cs typeface="Andalus" panose="02020603050405020304" pitchFamily="18" charset="-78"/>
              </a:rPr>
              <a:t>MR signal </a:t>
            </a:r>
            <a:r>
              <a:rPr lang="en-US" dirty="0">
                <a:latin typeface="Andalus" panose="02020603050405020304" pitchFamily="18" charset="-78"/>
                <a:cs typeface="Andalus" panose="02020603050405020304" pitchFamily="18" charset="-78"/>
              </a:rPr>
              <a:t>is again zero. This sequence of events </a:t>
            </a:r>
            <a:r>
              <a:rPr lang="en-US" dirty="0" smtClean="0">
                <a:latin typeface="Andalus" panose="02020603050405020304" pitchFamily="18" charset="-78"/>
                <a:cs typeface="Andalus" panose="02020603050405020304" pitchFamily="18" charset="-78"/>
              </a:rPr>
              <a:t>is shown </a:t>
            </a:r>
            <a:r>
              <a:rPr lang="en-US" dirty="0">
                <a:latin typeface="Andalus" panose="02020603050405020304" pitchFamily="18" charset="-78"/>
                <a:cs typeface="Andalus" panose="02020603050405020304" pitchFamily="18" charset="-78"/>
              </a:rPr>
              <a:t>in Figure 4-9 and, when repeated </a:t>
            </a:r>
            <a:r>
              <a:rPr lang="en-US" dirty="0" smtClean="0">
                <a:latin typeface="Andalus" panose="02020603050405020304" pitchFamily="18" charset="-78"/>
                <a:cs typeface="Andalus" panose="02020603050405020304" pitchFamily="18" charset="-78"/>
              </a:rPr>
              <a:t>many times</a:t>
            </a:r>
            <a:r>
              <a:rPr lang="en-US" dirty="0">
                <a:latin typeface="Andalus" panose="02020603050405020304" pitchFamily="18" charset="-78"/>
                <a:cs typeface="Andalus" panose="02020603050405020304" pitchFamily="18" charset="-78"/>
              </a:rPr>
              <a:t>, constitutes the simplest MRI RF </a:t>
            </a:r>
            <a:r>
              <a:rPr lang="en-US" dirty="0" smtClean="0">
                <a:latin typeface="Andalus" panose="02020603050405020304" pitchFamily="18" charset="-78"/>
                <a:cs typeface="Andalus" panose="02020603050405020304" pitchFamily="18" charset="-78"/>
              </a:rPr>
              <a:t>pulse sequence</a:t>
            </a:r>
            <a:r>
              <a:rPr lang="en-US" dirty="0">
                <a:latin typeface="Andalus" panose="02020603050405020304" pitchFamily="18" charset="-78"/>
                <a:cs typeface="Andalus" panose="02020603050405020304" pitchFamily="18" charset="-78"/>
              </a:rPr>
              <a:t>, which is called saturation recovery</a:t>
            </a:r>
            <a:endParaRPr lang="ar-IQ" dirty="0">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28675080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t>Radiofrequency Pulse Diagrams</a:t>
            </a:r>
            <a:br>
              <a:rPr lang="en-US" b="1" dirty="0" smtClean="0"/>
            </a:br>
            <a:r>
              <a:rPr lang="en-US" b="1" dirty="0" smtClean="0"/>
              <a:t/>
            </a:r>
            <a:br>
              <a:rPr lang="en-US" b="1" dirty="0" smtClean="0"/>
            </a:br>
            <a:endParaRPr lang="ar-IQ" b="1" dirty="0"/>
          </a:p>
        </p:txBody>
      </p:sp>
      <p:sp>
        <p:nvSpPr>
          <p:cNvPr id="3" name="Content Placeholder 2"/>
          <p:cNvSpPr>
            <a:spLocks noGrp="1"/>
          </p:cNvSpPr>
          <p:nvPr>
            <p:ph idx="1"/>
          </p:nvPr>
        </p:nvSpPr>
        <p:spPr>
          <a:xfrm>
            <a:off x="474133" y="922867"/>
            <a:ext cx="10879667" cy="5254096"/>
          </a:xfrm>
        </p:spPr>
        <p:txBody>
          <a:bodyPr>
            <a:normAutofit/>
          </a:bodyPr>
          <a:lstStyle/>
          <a:p>
            <a:pPr algn="l" rtl="0">
              <a:buFont typeface="Wingdings" panose="05000000000000000000" pitchFamily="2" charset="2"/>
              <a:buChar char="q"/>
            </a:pPr>
            <a:r>
              <a:rPr lang="en-US" dirty="0" smtClean="0">
                <a:latin typeface="Agency FB" panose="020B0503020202020204" pitchFamily="34" charset="0"/>
              </a:rPr>
              <a:t>In </a:t>
            </a:r>
            <a:r>
              <a:rPr lang="en-US" dirty="0">
                <a:latin typeface="Agency FB" panose="020B0503020202020204" pitchFamily="34" charset="0"/>
              </a:rPr>
              <a:t>the macroscopic world, two events </a:t>
            </a:r>
            <a:r>
              <a:rPr lang="en-US" dirty="0" smtClean="0">
                <a:latin typeface="Agency FB" panose="020B0503020202020204" pitchFamily="34" charset="0"/>
              </a:rPr>
              <a:t>occur during </a:t>
            </a:r>
            <a:r>
              <a:rPr lang="en-US" dirty="0">
                <a:latin typeface="Agency FB" panose="020B0503020202020204" pitchFamily="34" charset="0"/>
              </a:rPr>
              <a:t>an MRI sequence. First, an RF pulse, </a:t>
            </a:r>
            <a:r>
              <a:rPr lang="en-US" dirty="0" smtClean="0">
                <a:latin typeface="Agency FB" panose="020B0503020202020204" pitchFamily="34" charset="0"/>
              </a:rPr>
              <a:t>for example</a:t>
            </a:r>
            <a:r>
              <a:rPr lang="en-US" dirty="0">
                <a:latin typeface="Agency FB" panose="020B0503020202020204" pitchFamily="34" charset="0"/>
              </a:rPr>
              <a:t>, a 90° RF pulse, is transmitted into </a:t>
            </a:r>
            <a:r>
              <a:rPr lang="en-US" dirty="0" smtClean="0">
                <a:latin typeface="Agency FB" panose="020B0503020202020204" pitchFamily="34" charset="0"/>
              </a:rPr>
              <a:t>the patient</a:t>
            </a:r>
            <a:r>
              <a:rPr lang="en-US" dirty="0">
                <a:latin typeface="Agency FB" panose="020B0503020202020204" pitchFamily="34" charset="0"/>
              </a:rPr>
              <a:t>. The transmitted RF pulse is </a:t>
            </a:r>
            <a:r>
              <a:rPr lang="en-US" dirty="0" smtClean="0">
                <a:latin typeface="Agency FB" panose="020B0503020202020204" pitchFamily="34" charset="0"/>
              </a:rPr>
              <a:t>symbolized as </a:t>
            </a:r>
            <a:r>
              <a:rPr lang="en-US" dirty="0" err="1">
                <a:latin typeface="Agency FB" panose="020B0503020202020204" pitchFamily="34" charset="0"/>
              </a:rPr>
              <a:t>RFt</a:t>
            </a:r>
            <a:r>
              <a:rPr lang="en-US" dirty="0">
                <a:latin typeface="Agency FB" panose="020B0503020202020204" pitchFamily="34" charset="0"/>
              </a:rPr>
              <a:t>. </a:t>
            </a:r>
            <a:endParaRPr lang="en-US" dirty="0" smtClean="0">
              <a:latin typeface="Agency FB" panose="020B0503020202020204" pitchFamily="34" charset="0"/>
            </a:endParaRPr>
          </a:p>
          <a:p>
            <a:pPr algn="l" rtl="0">
              <a:buFont typeface="Wingdings" panose="05000000000000000000" pitchFamily="2" charset="2"/>
              <a:buChar char="q"/>
            </a:pPr>
            <a:r>
              <a:rPr lang="en-US" dirty="0" smtClean="0">
                <a:latin typeface="Agency FB" panose="020B0503020202020204" pitchFamily="34" charset="0"/>
              </a:rPr>
              <a:t>Second</a:t>
            </a:r>
            <a:r>
              <a:rPr lang="en-US" dirty="0">
                <a:latin typeface="Agency FB" panose="020B0503020202020204" pitchFamily="34" charset="0"/>
              </a:rPr>
              <a:t>, an RF signal symbolized as </a:t>
            </a:r>
            <a:r>
              <a:rPr lang="en-US" dirty="0" smtClean="0">
                <a:latin typeface="Agency FB" panose="020B0503020202020204" pitchFamily="34" charset="0"/>
              </a:rPr>
              <a:t>RFs is </a:t>
            </a:r>
            <a:r>
              <a:rPr lang="en-US" dirty="0">
                <a:latin typeface="Agency FB" panose="020B0503020202020204" pitchFamily="34" charset="0"/>
              </a:rPr>
              <a:t>received from the patient. This signal is </a:t>
            </a:r>
            <a:r>
              <a:rPr lang="en-US" dirty="0" smtClean="0">
                <a:latin typeface="Agency FB" panose="020B0503020202020204" pitchFamily="34" charset="0"/>
              </a:rPr>
              <a:t>the FID</a:t>
            </a:r>
            <a:r>
              <a:rPr lang="en-US" dirty="0">
                <a:latin typeface="Agency FB" panose="020B0503020202020204" pitchFamily="34" charset="0"/>
              </a:rPr>
              <a:t>, and these two events are diagrammed </a:t>
            </a:r>
            <a:r>
              <a:rPr lang="en-US" dirty="0" smtClean="0">
                <a:latin typeface="Agency FB" panose="020B0503020202020204" pitchFamily="34" charset="0"/>
              </a:rPr>
              <a:t>in </a:t>
            </a:r>
            <a:r>
              <a:rPr lang="en-US" dirty="0" smtClean="0">
                <a:solidFill>
                  <a:srgbClr val="0070C0"/>
                </a:solidFill>
                <a:latin typeface="Agency FB" panose="020B0503020202020204" pitchFamily="34" charset="0"/>
              </a:rPr>
              <a:t>Figure 4-11</a:t>
            </a:r>
            <a:r>
              <a:rPr lang="en-US" dirty="0" smtClean="0">
                <a:latin typeface="Agency FB" panose="020B0503020202020204" pitchFamily="34" charset="0"/>
              </a:rPr>
              <a:t>. </a:t>
            </a:r>
          </a:p>
          <a:p>
            <a:pPr algn="l" rtl="0">
              <a:buFont typeface="Wingdings" panose="05000000000000000000" pitchFamily="2" charset="2"/>
              <a:buChar char="q"/>
            </a:pPr>
            <a:r>
              <a:rPr lang="en-US" dirty="0" smtClean="0">
                <a:latin typeface="Agency FB" panose="020B0503020202020204" pitchFamily="34" charset="0"/>
              </a:rPr>
              <a:t>There </a:t>
            </a:r>
            <a:r>
              <a:rPr lang="en-US" dirty="0">
                <a:latin typeface="Agency FB" panose="020B0503020202020204" pitchFamily="34" charset="0"/>
              </a:rPr>
              <a:t>are two lines of information on </a:t>
            </a:r>
            <a:r>
              <a:rPr lang="en-US" dirty="0" smtClean="0">
                <a:latin typeface="Agency FB" panose="020B0503020202020204" pitchFamily="34" charset="0"/>
              </a:rPr>
              <a:t>the diagram</a:t>
            </a:r>
            <a:r>
              <a:rPr lang="en-US" dirty="0">
                <a:latin typeface="Agency FB" panose="020B0503020202020204" pitchFamily="34" charset="0"/>
              </a:rPr>
              <a:t>. The horizontal axis in both cases </a:t>
            </a:r>
            <a:r>
              <a:rPr lang="en-US" dirty="0" smtClean="0">
                <a:latin typeface="Agency FB" panose="020B0503020202020204" pitchFamily="34" charset="0"/>
              </a:rPr>
              <a:t>is time</a:t>
            </a:r>
            <a:r>
              <a:rPr lang="en-US" dirty="0">
                <a:latin typeface="Agency FB" panose="020B0503020202020204" pitchFamily="34" charset="0"/>
              </a:rPr>
              <a:t>. The top line, or </a:t>
            </a:r>
            <a:r>
              <a:rPr lang="en-US" dirty="0" err="1">
                <a:latin typeface="Agency FB" panose="020B0503020202020204" pitchFamily="34" charset="0"/>
              </a:rPr>
              <a:t>RFt</a:t>
            </a:r>
            <a:r>
              <a:rPr lang="en-US" dirty="0">
                <a:latin typeface="Agency FB" panose="020B0503020202020204" pitchFamily="34" charset="0"/>
              </a:rPr>
              <a:t>, is the RF signal </a:t>
            </a:r>
            <a:r>
              <a:rPr lang="en-US" dirty="0" smtClean="0">
                <a:latin typeface="Agency FB" panose="020B0503020202020204" pitchFamily="34" charset="0"/>
              </a:rPr>
              <a:t>transmitted into </a:t>
            </a:r>
            <a:r>
              <a:rPr lang="en-US" dirty="0">
                <a:latin typeface="Agency FB" panose="020B0503020202020204" pitchFamily="34" charset="0"/>
              </a:rPr>
              <a:t>the patient. The bottom line, or </a:t>
            </a:r>
            <a:r>
              <a:rPr lang="en-US" dirty="0" smtClean="0">
                <a:latin typeface="Agency FB" panose="020B0503020202020204" pitchFamily="34" charset="0"/>
              </a:rPr>
              <a:t>RFs, is </a:t>
            </a:r>
            <a:r>
              <a:rPr lang="en-US" dirty="0">
                <a:latin typeface="Agency FB" panose="020B0503020202020204" pitchFamily="34" charset="0"/>
              </a:rPr>
              <a:t>the FID, the MR signal received from the RF pulses transmitted into the patient are usually indicated on the </a:t>
            </a:r>
            <a:r>
              <a:rPr lang="en-US" dirty="0" err="1">
                <a:latin typeface="Agency FB" panose="020B0503020202020204" pitchFamily="34" charset="0"/>
              </a:rPr>
              <a:t>RFt</a:t>
            </a:r>
            <a:r>
              <a:rPr lang="en-US" dirty="0">
                <a:latin typeface="Agency FB" panose="020B0503020202020204" pitchFamily="34" charset="0"/>
              </a:rPr>
              <a:t> line by several ovals , as shown on the top line. </a:t>
            </a:r>
            <a:endParaRPr lang="ar-IQ" dirty="0">
              <a:latin typeface="Agency FB" panose="020B0503020202020204" pitchFamily="34" charset="0"/>
            </a:endParaRPr>
          </a:p>
        </p:txBody>
      </p:sp>
    </p:spTree>
    <p:extLst>
      <p:ext uri="{BB962C8B-B14F-4D97-AF65-F5344CB8AC3E}">
        <p14:creationId xmlns:p14="http://schemas.microsoft.com/office/powerpoint/2010/main" val="9747668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39800" y="364067"/>
            <a:ext cx="10278533" cy="5833533"/>
          </a:xfrm>
          <a:prstGeom prst="rect">
            <a:avLst/>
          </a:prstGeom>
          <a:ln w="88900" cap="sq" cmpd="thickThin">
            <a:solidFill>
              <a:srgbClr val="00B0F0"/>
            </a:solidFill>
            <a:prstDash val="solid"/>
            <a:miter lim="800000"/>
          </a:ln>
          <a:effectLst>
            <a:innerShdw blurRad="76200">
              <a:srgbClr val="000000"/>
            </a:innerShdw>
          </a:effectLst>
        </p:spPr>
      </p:pic>
    </p:spTree>
    <p:extLst>
      <p:ext uri="{BB962C8B-B14F-4D97-AF65-F5344CB8AC3E}">
        <p14:creationId xmlns:p14="http://schemas.microsoft.com/office/powerpoint/2010/main" val="16515172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4" name="Content Placeholder 3"/>
          <p:cNvPicPr>
            <a:picLocks noGrp="1" noChangeAspect="1"/>
          </p:cNvPicPr>
          <p:nvPr>
            <p:ph idx="1"/>
          </p:nvPr>
        </p:nvPicPr>
        <p:blipFill>
          <a:blip r:embed="rId2"/>
          <a:stretch>
            <a:fillRect/>
          </a:stretch>
        </p:blipFill>
        <p:spPr>
          <a:xfrm>
            <a:off x="0" y="160866"/>
            <a:ext cx="12259733" cy="6697133"/>
          </a:xfrm>
          <a:prstGeom prst="rect">
            <a:avLst/>
          </a:prstGeom>
        </p:spPr>
      </p:pic>
    </p:spTree>
    <p:extLst>
      <p:ext uri="{BB962C8B-B14F-4D97-AF65-F5344CB8AC3E}">
        <p14:creationId xmlns:p14="http://schemas.microsoft.com/office/powerpoint/2010/main" val="218226522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9333" y="406400"/>
            <a:ext cx="11954934" cy="5770563"/>
          </a:xfrm>
        </p:spPr>
        <p:txBody>
          <a:bodyPr>
            <a:normAutofit fontScale="92500" lnSpcReduction="10000"/>
          </a:bodyPr>
          <a:lstStyle/>
          <a:p>
            <a:pPr algn="just" rtl="0">
              <a:buFont typeface="Wingdings" panose="05000000000000000000" pitchFamily="2" charset="2"/>
              <a:buChar char="q"/>
            </a:pPr>
            <a:r>
              <a:rPr lang="en-US" dirty="0" smtClean="0"/>
              <a:t>The </a:t>
            </a:r>
            <a:r>
              <a:rPr lang="en-US" dirty="0"/>
              <a:t>label above </a:t>
            </a:r>
            <a:r>
              <a:rPr lang="en-US" dirty="0" smtClean="0"/>
              <a:t>the smaller </a:t>
            </a:r>
            <a:r>
              <a:rPr lang="en-US" dirty="0"/>
              <a:t>pulse indicates that it is a 90° RF </a:t>
            </a:r>
            <a:r>
              <a:rPr lang="en-US" dirty="0" smtClean="0"/>
              <a:t>pulse, and </a:t>
            </a:r>
            <a:r>
              <a:rPr lang="en-US" dirty="0"/>
              <a:t>the label above the larger pulse indicates </a:t>
            </a:r>
            <a:r>
              <a:rPr lang="en-US" dirty="0" smtClean="0"/>
              <a:t>that it </a:t>
            </a:r>
            <a:r>
              <a:rPr lang="en-US" dirty="0"/>
              <a:t>is a 180° RF pulse. After a 180° RF pulse, </a:t>
            </a:r>
            <a:r>
              <a:rPr lang="en-US" dirty="0" smtClean="0"/>
              <a:t>There is </a:t>
            </a:r>
            <a:r>
              <a:rPr lang="en-US" dirty="0"/>
              <a:t>no FID because there is no XY component </a:t>
            </a:r>
            <a:r>
              <a:rPr lang="en-US" dirty="0" smtClean="0"/>
              <a:t>to the </a:t>
            </a:r>
            <a:r>
              <a:rPr lang="en-US" dirty="0"/>
              <a:t>net </a:t>
            </a:r>
            <a:r>
              <a:rPr lang="en-US" dirty="0" smtClean="0"/>
              <a:t>magnetization. </a:t>
            </a:r>
          </a:p>
          <a:p>
            <a:pPr algn="just" rtl="0">
              <a:buFont typeface="Wingdings" panose="05000000000000000000" pitchFamily="2" charset="2"/>
              <a:buChar char="q"/>
            </a:pPr>
            <a:r>
              <a:rPr lang="en-US" dirty="0" smtClean="0"/>
              <a:t>The </a:t>
            </a:r>
            <a:r>
              <a:rPr lang="en-US" dirty="0"/>
              <a:t>signal from the patient is indicated </a:t>
            </a:r>
            <a:r>
              <a:rPr lang="en-US" dirty="0" smtClean="0"/>
              <a:t>by a </a:t>
            </a:r>
            <a:r>
              <a:rPr lang="en-US" dirty="0"/>
              <a:t>plot of the intensity of the signal versus </a:t>
            </a:r>
            <a:r>
              <a:rPr lang="en-US" dirty="0" smtClean="0"/>
              <a:t>time. For </a:t>
            </a:r>
            <a:r>
              <a:rPr lang="en-US" dirty="0"/>
              <a:t>the simple case given here, the diagram </a:t>
            </a:r>
            <a:r>
              <a:rPr lang="en-US" dirty="0" smtClean="0"/>
              <a:t>is correspondingly </a:t>
            </a:r>
            <a:r>
              <a:rPr lang="en-US" dirty="0"/>
              <a:t>simple. In more </a:t>
            </a:r>
            <a:r>
              <a:rPr lang="en-US" dirty="0" smtClean="0"/>
              <a:t>complicated situations </a:t>
            </a:r>
            <a:r>
              <a:rPr lang="en-US" dirty="0"/>
              <a:t>involving many pulses and </a:t>
            </a:r>
            <a:r>
              <a:rPr lang="en-US" dirty="0" smtClean="0"/>
              <a:t>signals, such </a:t>
            </a:r>
            <a:r>
              <a:rPr lang="en-US" dirty="0"/>
              <a:t>diagrams are complicated but can </a:t>
            </a:r>
            <a:r>
              <a:rPr lang="en-US" dirty="0" smtClean="0"/>
              <a:t>be extremely descriptive. </a:t>
            </a:r>
          </a:p>
          <a:p>
            <a:pPr algn="just" rtl="0">
              <a:buFont typeface="Wingdings" panose="05000000000000000000" pitchFamily="2" charset="2"/>
              <a:buChar char="q"/>
            </a:pPr>
            <a:r>
              <a:rPr lang="en-US" dirty="0" smtClean="0"/>
              <a:t>Additional </a:t>
            </a:r>
            <a:r>
              <a:rPr lang="en-US" dirty="0"/>
              <a:t>lines are added to indicate </a:t>
            </a:r>
            <a:r>
              <a:rPr lang="en-US" dirty="0" smtClean="0"/>
              <a:t>excitation of </a:t>
            </a:r>
            <a:r>
              <a:rPr lang="en-US" dirty="0"/>
              <a:t>the gradient magnetic fields necessary </a:t>
            </a:r>
            <a:r>
              <a:rPr lang="en-US" dirty="0" smtClean="0"/>
              <a:t>for spatial </a:t>
            </a:r>
            <a:r>
              <a:rPr lang="en-US" dirty="0"/>
              <a:t>localization of the RFs. For now, it is </a:t>
            </a:r>
            <a:r>
              <a:rPr lang="en-US" dirty="0" smtClean="0"/>
              <a:t>sufficient to </a:t>
            </a:r>
            <a:r>
              <a:rPr lang="en-US" dirty="0"/>
              <a:t>become familiar with this simple </a:t>
            </a:r>
            <a:r>
              <a:rPr lang="en-US" dirty="0" smtClean="0"/>
              <a:t>two line  form </a:t>
            </a:r>
            <a:r>
              <a:rPr lang="en-US" dirty="0"/>
              <a:t>of an RF pulse </a:t>
            </a:r>
            <a:r>
              <a:rPr lang="en-US" dirty="0" smtClean="0"/>
              <a:t>diagram. What </a:t>
            </a:r>
            <a:r>
              <a:rPr lang="en-US" dirty="0"/>
              <a:t>about the amplitude and shape of </a:t>
            </a:r>
            <a:r>
              <a:rPr lang="en-US" dirty="0" smtClean="0"/>
              <a:t>the FID</a:t>
            </a:r>
            <a:r>
              <a:rPr lang="en-US" dirty="0"/>
              <a:t>? The amplitude of the FID is equal to </a:t>
            </a:r>
            <a:r>
              <a:rPr lang="en-US" dirty="0" smtClean="0"/>
              <a:t>the amplitude </a:t>
            </a:r>
            <a:r>
              <a:rPr lang="en-US" dirty="0"/>
              <a:t>of M</a:t>
            </a:r>
            <a:r>
              <a:rPr lang="en-US" sz="1900" dirty="0"/>
              <a:t>Z</a:t>
            </a:r>
            <a:r>
              <a:rPr lang="en-US" dirty="0"/>
              <a:t> at the start of the RF </a:t>
            </a:r>
            <a:r>
              <a:rPr lang="en-US" dirty="0" smtClean="0"/>
              <a:t>pulse sequence</a:t>
            </a:r>
            <a:r>
              <a:rPr lang="en-US" dirty="0"/>
              <a:t>. </a:t>
            </a:r>
            <a:endParaRPr lang="en-US" dirty="0" smtClean="0"/>
          </a:p>
          <a:p>
            <a:pPr algn="just" rtl="0">
              <a:buFont typeface="Wingdings" panose="05000000000000000000" pitchFamily="2" charset="2"/>
              <a:buChar char="q"/>
            </a:pPr>
            <a:r>
              <a:rPr lang="en-US" dirty="0" smtClean="0"/>
              <a:t>This </a:t>
            </a:r>
            <a:r>
              <a:rPr lang="en-US" dirty="0"/>
              <a:t>amplitude is often equal to </a:t>
            </a:r>
            <a:r>
              <a:rPr lang="en-US" dirty="0" smtClean="0"/>
              <a:t>and always </a:t>
            </a:r>
            <a:r>
              <a:rPr lang="en-US" dirty="0"/>
              <a:t>dependent on M</a:t>
            </a:r>
            <a:r>
              <a:rPr lang="en-US" sz="2200" dirty="0"/>
              <a:t>0</a:t>
            </a:r>
            <a:r>
              <a:rPr lang="en-US" dirty="0"/>
              <a:t>, the equilibrium </a:t>
            </a:r>
            <a:r>
              <a:rPr lang="en-US" dirty="0" smtClean="0"/>
              <a:t>value. Therefore </a:t>
            </a:r>
            <a:r>
              <a:rPr lang="en-US" dirty="0"/>
              <a:t>the amplitude of the FID is </a:t>
            </a:r>
            <a:r>
              <a:rPr lang="en-US" dirty="0" smtClean="0"/>
              <a:t>determined by </a:t>
            </a:r>
            <a:r>
              <a:rPr lang="en-US" dirty="0"/>
              <a:t>the same parameters that influence </a:t>
            </a:r>
            <a:r>
              <a:rPr lang="en-US" dirty="0" smtClean="0"/>
              <a:t>M</a:t>
            </a:r>
            <a:r>
              <a:rPr lang="en-US" sz="2600" dirty="0" smtClean="0"/>
              <a:t>0</a:t>
            </a:r>
            <a:r>
              <a:rPr lang="en-US" dirty="0" smtClean="0"/>
              <a:t>, namely</a:t>
            </a:r>
            <a:r>
              <a:rPr lang="en-US" dirty="0"/>
              <a:t>, the number of spins involved (the </a:t>
            </a:r>
            <a:r>
              <a:rPr lang="en-US" dirty="0" smtClean="0"/>
              <a:t>proton density</a:t>
            </a:r>
            <a:r>
              <a:rPr lang="en-US" dirty="0"/>
              <a:t>), B0, and γ.</a:t>
            </a:r>
            <a:endParaRPr lang="ar-IQ" dirty="0"/>
          </a:p>
        </p:txBody>
      </p:sp>
    </p:spTree>
    <p:extLst>
      <p:ext uri="{BB962C8B-B14F-4D97-AF65-F5344CB8AC3E}">
        <p14:creationId xmlns:p14="http://schemas.microsoft.com/office/powerpoint/2010/main" val="18340257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4" name="Content Placeholder 3"/>
          <p:cNvPicPr>
            <a:picLocks noGrp="1" noChangeAspect="1"/>
          </p:cNvPicPr>
          <p:nvPr>
            <p:ph idx="1"/>
          </p:nvPr>
        </p:nvPicPr>
        <p:blipFill>
          <a:blip r:embed="rId2"/>
          <a:stretch>
            <a:fillRect/>
          </a:stretch>
        </p:blipFill>
        <p:spPr>
          <a:xfrm>
            <a:off x="567267" y="237068"/>
            <a:ext cx="10922000" cy="6510866"/>
          </a:xfrm>
          <a:prstGeom prst="rect">
            <a:avLst/>
          </a:prstGeom>
          <a:ln w="228600" cap="sq" cmpd="thickThin">
            <a:solidFill>
              <a:schemeClr val="accent1">
                <a:lumMod val="60000"/>
                <a:lumOff val="40000"/>
              </a:schemeClr>
            </a:solidFill>
            <a:prstDash val="solid"/>
            <a:miter lim="800000"/>
          </a:ln>
          <a:effectLst>
            <a:innerShdw blurRad="76200">
              <a:srgbClr val="000000"/>
            </a:innerShdw>
          </a:effectLst>
        </p:spPr>
      </p:pic>
    </p:spTree>
    <p:extLst>
      <p:ext uri="{BB962C8B-B14F-4D97-AF65-F5344CB8AC3E}">
        <p14:creationId xmlns:p14="http://schemas.microsoft.com/office/powerpoint/2010/main" val="29567135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1057878" cy="1325563"/>
          </a:xfrm>
        </p:spPr>
        <p:txBody>
          <a:bodyPr>
            <a:normAutofit fontScale="90000"/>
          </a:bodyPr>
          <a:lstStyle/>
          <a:p>
            <a:pPr algn="l"/>
            <a:r>
              <a:rPr lang="en-US" b="1" dirty="0">
                <a:solidFill>
                  <a:srgbClr val="002060"/>
                </a:solidFill>
              </a:rPr>
              <a:t>How is an image obtained from an NMR spectrum? </a:t>
            </a:r>
            <a:br>
              <a:rPr lang="en-US" b="1" dirty="0">
                <a:solidFill>
                  <a:srgbClr val="002060"/>
                </a:solidFill>
              </a:rPr>
            </a:br>
            <a:endParaRPr lang="ar-IQ" b="1" dirty="0">
              <a:solidFill>
                <a:srgbClr val="002060"/>
              </a:solidFill>
            </a:endParaRPr>
          </a:p>
        </p:txBody>
      </p:sp>
      <p:sp>
        <p:nvSpPr>
          <p:cNvPr id="3" name="Content Placeholder 2"/>
          <p:cNvSpPr>
            <a:spLocks noGrp="1"/>
          </p:cNvSpPr>
          <p:nvPr>
            <p:ph idx="1"/>
          </p:nvPr>
        </p:nvSpPr>
        <p:spPr>
          <a:xfrm>
            <a:off x="838200" y="1606858"/>
            <a:ext cx="10515600" cy="4570105"/>
          </a:xfrm>
        </p:spPr>
        <p:txBody>
          <a:bodyPr/>
          <a:lstStyle/>
          <a:p>
            <a:pPr marL="0" indent="0" algn="l">
              <a:lnSpc>
                <a:spcPct val="150000"/>
              </a:lnSpc>
              <a:buNone/>
            </a:pPr>
            <a:r>
              <a:rPr lang="en-US" dirty="0" smtClean="0"/>
              <a:t>        </a:t>
            </a:r>
            <a:r>
              <a:rPr lang="en-US" dirty="0" smtClean="0">
                <a:latin typeface="Agency FB" pitchFamily="34" charset="0"/>
              </a:rPr>
              <a:t>The </a:t>
            </a:r>
            <a:r>
              <a:rPr lang="en-US" dirty="0">
                <a:latin typeface="Agency FB" pitchFamily="34" charset="0"/>
              </a:rPr>
              <a:t>following is a simplistic explanation . </a:t>
            </a:r>
            <a:r>
              <a:rPr lang="en-US" dirty="0">
                <a:solidFill>
                  <a:srgbClr val="002060"/>
                </a:solidFill>
                <a:latin typeface="Agency FB" pitchFamily="34" charset="0"/>
              </a:rPr>
              <a:t>Figure 1-16 </a:t>
            </a:r>
            <a:r>
              <a:rPr lang="en-US" dirty="0">
                <a:latin typeface="Agency FB" pitchFamily="34" charset="0"/>
              </a:rPr>
              <a:t>presents a transverse cross section through the trunk of the body. The patient lies in a uniform B0, and two pixels are highlighted. If both pixels contain the same tissue, the peak in the NMR spectrum represents both pixels. One can tell by looking at the spectrum what is in both pixels but cannot determine how much of the signal comes from each location</a:t>
            </a:r>
            <a:endParaRPr lang="ar-IQ" dirty="0">
              <a:latin typeface="Agency FB" pitchFamily="34" charset="0"/>
            </a:endParaRPr>
          </a:p>
        </p:txBody>
      </p:sp>
    </p:spTree>
    <p:extLst>
      <p:ext uri="{BB962C8B-B14F-4D97-AF65-F5344CB8AC3E}">
        <p14:creationId xmlns:p14="http://schemas.microsoft.com/office/powerpoint/2010/main" val="2758018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24467" y="169333"/>
            <a:ext cx="9846733" cy="3408943"/>
          </a:xfrm>
          <a:prstGeom prst="rect">
            <a:avLst/>
          </a:prstGeom>
          <a:ln w="88900" cap="sq" cmpd="thickThin">
            <a:solidFill>
              <a:schemeClr val="accent1">
                <a:lumMod val="60000"/>
                <a:lumOff val="40000"/>
              </a:schemeClr>
            </a:solidFill>
            <a:prstDash val="solid"/>
            <a:miter lim="800000"/>
          </a:ln>
          <a:effectLst>
            <a:innerShdw blurRad="76200">
              <a:srgbClr val="000000"/>
            </a:innerShdw>
          </a:effectLst>
        </p:spPr>
      </p:pic>
      <p:pic>
        <p:nvPicPr>
          <p:cNvPr id="5" name="Picture 4"/>
          <p:cNvPicPr>
            <a:picLocks noChangeAspect="1"/>
          </p:cNvPicPr>
          <p:nvPr/>
        </p:nvPicPr>
        <p:blipFill>
          <a:blip r:embed="rId3"/>
          <a:stretch>
            <a:fillRect/>
          </a:stretch>
        </p:blipFill>
        <p:spPr>
          <a:xfrm>
            <a:off x="1024467" y="3776133"/>
            <a:ext cx="9846733" cy="2819400"/>
          </a:xfrm>
          <a:prstGeom prst="rect">
            <a:avLst/>
          </a:prstGeom>
          <a:ln w="88900" cap="sq" cmpd="thickThin">
            <a:solidFill>
              <a:schemeClr val="accent1">
                <a:lumMod val="60000"/>
                <a:lumOff val="40000"/>
              </a:schemeClr>
            </a:solidFill>
            <a:prstDash val="solid"/>
            <a:miter lim="800000"/>
          </a:ln>
          <a:effectLst>
            <a:innerShdw blurRad="76200">
              <a:srgbClr val="000000"/>
            </a:innerShdw>
          </a:effectLst>
        </p:spPr>
      </p:pic>
    </p:spTree>
    <p:extLst>
      <p:ext uri="{BB962C8B-B14F-4D97-AF65-F5344CB8AC3E}">
        <p14:creationId xmlns:p14="http://schemas.microsoft.com/office/powerpoint/2010/main" val="32531667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27000" y="287867"/>
                <a:ext cx="11921067" cy="5952066"/>
              </a:xfrm>
            </p:spPr>
            <p:txBody>
              <a:bodyPr>
                <a:normAutofit/>
              </a:bodyPr>
              <a:lstStyle/>
              <a:p>
                <a:pPr algn="just" rtl="0">
                  <a:buClr>
                    <a:srgbClr val="C00000"/>
                  </a:buClr>
                  <a:buFont typeface="Wingdings" panose="05000000000000000000" pitchFamily="2" charset="2"/>
                  <a:buChar char="Ø"/>
                </a:pPr>
                <a:r>
                  <a:rPr lang="en-US" dirty="0" smtClean="0">
                    <a:latin typeface="Agency FB" panose="020B0503020202020204" pitchFamily="34" charset="0"/>
                  </a:rPr>
                  <a:t>  If in addition to the uniform (B</a:t>
                </a:r>
                <a:r>
                  <a:rPr lang="en-US" sz="1700" dirty="0" smtClean="0">
                    <a:latin typeface="Agency FB" panose="020B0503020202020204" pitchFamily="34" charset="0"/>
                  </a:rPr>
                  <a:t>0</a:t>
                </a:r>
                <a:r>
                  <a:rPr lang="en-US" dirty="0" smtClean="0">
                    <a:latin typeface="Agency FB" panose="020B0503020202020204" pitchFamily="34" charset="0"/>
                  </a:rPr>
                  <a:t>) magnetic, a gradient magnetic field (</a:t>
                </a:r>
                <a:r>
                  <a:rPr lang="en-US" dirty="0" err="1" smtClean="0">
                    <a:latin typeface="Agency FB" panose="020B0503020202020204" pitchFamily="34" charset="0"/>
                  </a:rPr>
                  <a:t>Bx</a:t>
                </a:r>
                <a:r>
                  <a:rPr lang="en-US" dirty="0" smtClean="0">
                    <a:latin typeface="Agency FB" panose="020B0503020202020204" pitchFamily="34" charset="0"/>
                  </a:rPr>
                  <a:t>) is superimposed across the patient that varies in field strength, spatial localization is possible (Figure 1-17). The magnetic field will then change with the x-position, B total = B</a:t>
                </a:r>
                <a:r>
                  <a:rPr lang="en-US" sz="1900" dirty="0" smtClean="0">
                    <a:latin typeface="Agency FB" panose="020B0503020202020204" pitchFamily="34" charset="0"/>
                  </a:rPr>
                  <a:t>0</a:t>
                </a:r>
                <a:r>
                  <a:rPr lang="en-US" dirty="0" smtClean="0">
                    <a:latin typeface="Agency FB" panose="020B0503020202020204" pitchFamily="34" charset="0"/>
                  </a:rPr>
                  <a:t> + B</a:t>
                </a:r>
                <a:r>
                  <a:rPr lang="en-US" sz="1700" dirty="0" smtClean="0">
                    <a:latin typeface="Agency FB" panose="020B0503020202020204" pitchFamily="34" charset="0"/>
                  </a:rPr>
                  <a:t>X</a:t>
                </a:r>
                <a:r>
                  <a:rPr lang="en-US" dirty="0" smtClean="0">
                    <a:latin typeface="Agency FB" panose="020B0503020202020204" pitchFamily="34" charset="0"/>
                  </a:rPr>
                  <a:t> ⋅</a:t>
                </a:r>
              </a:p>
              <a:p>
                <a:pPr marL="0" indent="0" algn="just" rtl="0">
                  <a:buClr>
                    <a:srgbClr val="C00000"/>
                  </a:buClr>
                  <a:buNone/>
                </a:pPr>
                <a:r>
                  <a:rPr lang="en-US" dirty="0" smtClean="0">
                    <a:latin typeface="Agency FB" panose="020B0503020202020204" pitchFamily="34" charset="0"/>
                  </a:rPr>
                  <a:t> </a:t>
                </a:r>
              </a:p>
              <a:p>
                <a:pPr algn="just" rtl="0">
                  <a:buClr>
                    <a:srgbClr val="C00000"/>
                  </a:buClr>
                  <a:buFont typeface="Wingdings" panose="05000000000000000000" pitchFamily="2" charset="2"/>
                  <a:buChar char="Ø"/>
                </a:pPr>
                <a:r>
                  <a:rPr lang="en-US" sz="3900" dirty="0" smtClean="0">
                    <a:latin typeface="Agency FB" panose="020B0503020202020204" pitchFamily="34" charset="0"/>
                  </a:rPr>
                  <a:t>  x</a:t>
                </a:r>
                <a:r>
                  <a:rPr lang="en-US" dirty="0" smtClean="0">
                    <a:latin typeface="Agency FB" panose="020B0503020202020204" pitchFamily="34" charset="0"/>
                  </a:rPr>
                  <a:t>. The position where x = 0 is called the </a:t>
                </a:r>
                <a:r>
                  <a:rPr lang="en-US" dirty="0" err="1" smtClean="0">
                    <a:latin typeface="Agency FB" panose="020B0503020202020204" pitchFamily="34" charset="0"/>
                  </a:rPr>
                  <a:t>isocenter</a:t>
                </a:r>
                <a:r>
                  <a:rPr lang="en-US" dirty="0">
                    <a:latin typeface="Agency FB" panose="020B0503020202020204" pitchFamily="34" charset="0"/>
                  </a:rPr>
                  <a:t> </a:t>
                </a:r>
                <a:r>
                  <a:rPr lang="en-US" dirty="0" smtClean="0">
                    <a:latin typeface="Agency FB" panose="020B0503020202020204" pitchFamily="34" charset="0"/>
                  </a:rPr>
                  <a:t>of the magnet, and here the gradient will be zero. However, as the position is moved away from </a:t>
                </a:r>
                <a:r>
                  <a:rPr lang="en-US" dirty="0" err="1" smtClean="0">
                    <a:latin typeface="Agency FB" panose="020B0503020202020204" pitchFamily="34" charset="0"/>
                  </a:rPr>
                  <a:t>isocenter</a:t>
                </a:r>
                <a:r>
                  <a:rPr lang="en-US" dirty="0" smtClean="0">
                    <a:latin typeface="Agency FB" panose="020B0503020202020204" pitchFamily="34" charset="0"/>
                  </a:rPr>
                  <a:t>, the magnetic field will be increased or diminished by an amount equal to </a:t>
                </a:r>
                <a14:m>
                  <m:oMath xmlns:m="http://schemas.openxmlformats.org/officeDocument/2006/math">
                    <m:r>
                      <a:rPr lang="en-US" b="0" i="1" u="none" strike="noStrike" baseline="0" smtClean="0">
                        <a:latin typeface="Cambria Math" panose="02040503050406030204" pitchFamily="18" charset="0"/>
                        <a:ea typeface="Cambria Math" panose="02040503050406030204" pitchFamily="18" charset="0"/>
                      </a:rPr>
                      <m:t>±</m:t>
                    </m:r>
                    <m:r>
                      <m:rPr>
                        <m:nor/>
                      </m:rPr>
                      <a:rPr lang="en-US" b="0" i="0" u="none" strike="noStrike" baseline="0" dirty="0" smtClean="0">
                        <a:latin typeface="Sabon-Roman"/>
                      </a:rPr>
                      <m:t>B</m:t>
                    </m:r>
                    <m:r>
                      <m:rPr>
                        <m:nor/>
                      </m:rPr>
                      <a:rPr lang="en-US" sz="800" b="0" i="0" u="none" strike="noStrike" baseline="0" dirty="0" smtClean="0">
                        <a:latin typeface="Sabon-Roman"/>
                      </a:rPr>
                      <m:t>X</m:t>
                    </m:r>
                  </m:oMath>
                </a14:m>
                <a:r>
                  <a:rPr lang="en-US" dirty="0" smtClean="0">
                    <a:latin typeface="Agency FB" panose="020B0503020202020204" pitchFamily="34" charset="0"/>
                  </a:rPr>
                  <a:t>⋅ x. As a result, even though they represent the same tissue, the tissue in the pixel at the lower magnetic field strength has a lower Larmor frequency than the one located at the higher magnetic field.</a:t>
                </a:r>
              </a:p>
              <a:p>
                <a:pPr algn="just" rtl="0">
                  <a:buClr>
                    <a:srgbClr val="C00000"/>
                  </a:buClr>
                  <a:buFont typeface="Wingdings" panose="05000000000000000000" pitchFamily="2" charset="2"/>
                  <a:buChar char="Ø"/>
                </a:pPr>
                <a:endParaRPr lang="en-US" dirty="0" smtClean="0">
                  <a:latin typeface="Agency FB" panose="020B0503020202020204" pitchFamily="34" charset="0"/>
                </a:endParaRPr>
              </a:p>
              <a:p>
                <a:pPr algn="just" rtl="0">
                  <a:buClr>
                    <a:srgbClr val="C00000"/>
                  </a:buClr>
                  <a:buFont typeface="Wingdings" panose="05000000000000000000" pitchFamily="2" charset="2"/>
                  <a:buChar char="Ø"/>
                </a:pPr>
                <a:r>
                  <a:rPr lang="en-US" dirty="0" smtClean="0">
                    <a:latin typeface="Agency FB" panose="020B0503020202020204" pitchFamily="34" charset="0"/>
                  </a:rPr>
                  <a:t>  The FID in this situation is considerably more complex. After FT, this spectrum has two peaks instead of one. These two peaks carry spatial information. One represents the pixel at the lower magnetic field; the other represents the pixel at the higher magnetic field.</a:t>
                </a:r>
                <a:endParaRPr lang="ar-IQ" dirty="0">
                  <a:latin typeface="Agency FB" panose="020B0503020202020204" pitchFamily="34"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27000" y="287867"/>
                <a:ext cx="11921067" cy="5952066"/>
              </a:xfrm>
              <a:blipFill rotWithShape="0">
                <a:blip r:embed="rId2"/>
                <a:stretch>
                  <a:fillRect l="-1534" t="-1638" r="-1074"/>
                </a:stretch>
              </a:blipFill>
            </p:spPr>
            <p:txBody>
              <a:bodyPr/>
              <a:lstStyle/>
              <a:p>
                <a:r>
                  <a:rPr lang="ar-IQ">
                    <a:noFill/>
                  </a:rPr>
                  <a:t> </a:t>
                </a:r>
              </a:p>
            </p:txBody>
          </p:sp>
        </mc:Fallback>
      </mc:AlternateContent>
    </p:spTree>
    <p:extLst>
      <p:ext uri="{BB962C8B-B14F-4D97-AF65-F5344CB8AC3E}">
        <p14:creationId xmlns:p14="http://schemas.microsoft.com/office/powerpoint/2010/main" val="36010120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769533" y="1075268"/>
            <a:ext cx="9355667" cy="3220276"/>
          </a:xfrm>
          <a:prstGeom prst="rect">
            <a:avLst/>
          </a:prstGeom>
          <a:ln w="88900" cap="sq" cmpd="thickThin">
            <a:solidFill>
              <a:srgbClr val="00B0F0"/>
            </a:solidFill>
            <a:prstDash val="solid"/>
            <a:miter lim="800000"/>
          </a:ln>
          <a:effectLst>
            <a:innerShdw blurRad="76200">
              <a:srgbClr val="000000"/>
            </a:innerShdw>
          </a:effectLst>
        </p:spPr>
      </p:pic>
      <p:pic>
        <p:nvPicPr>
          <p:cNvPr id="5" name="Picture 4"/>
          <p:cNvPicPr>
            <a:picLocks noChangeAspect="1"/>
          </p:cNvPicPr>
          <p:nvPr/>
        </p:nvPicPr>
        <p:blipFill>
          <a:blip r:embed="rId3"/>
          <a:stretch>
            <a:fillRect/>
          </a:stretch>
        </p:blipFill>
        <p:spPr>
          <a:xfrm>
            <a:off x="770011" y="1613630"/>
            <a:ext cx="10516511" cy="1322947"/>
          </a:xfrm>
          <a:prstGeom prst="rect">
            <a:avLst/>
          </a:prstGeom>
        </p:spPr>
      </p:pic>
      <p:sp>
        <p:nvSpPr>
          <p:cNvPr id="6" name="Rectangle 5"/>
          <p:cNvSpPr/>
          <p:nvPr/>
        </p:nvSpPr>
        <p:spPr>
          <a:xfrm>
            <a:off x="547158" y="535417"/>
            <a:ext cx="11370734" cy="400110"/>
          </a:xfrm>
          <a:prstGeom prst="rect">
            <a:avLst/>
          </a:prstGeom>
          <a:solidFill>
            <a:schemeClr val="bg2"/>
          </a:solidFill>
          <a:ln>
            <a:solidFill>
              <a:srgbClr val="92D050"/>
            </a:solidFill>
          </a:ln>
        </p:spPr>
        <p:txBody>
          <a:bodyPr wrap="square">
            <a:spAutoFit/>
          </a:bodyPr>
          <a:lstStyle/>
          <a:p>
            <a:pPr algn="l"/>
            <a:r>
              <a:rPr lang="en-US" sz="2000" dirty="0">
                <a:solidFill>
                  <a:prstClr val="black"/>
                </a:solidFill>
                <a:latin typeface="Andalus" panose="02020603050405020304" pitchFamily="18" charset="-78"/>
                <a:cs typeface="Andalus" panose="02020603050405020304" pitchFamily="18" charset="-78"/>
              </a:rPr>
              <a:t>A uniform magnetic field is required for NMR spectroscopy; gradient magnetic fields are required for MRI.</a:t>
            </a:r>
            <a:endParaRPr lang="ar-IQ" sz="2000" dirty="0">
              <a:solidFill>
                <a:prstClr val="black"/>
              </a:solidFill>
              <a:latin typeface="Andalus" panose="02020603050405020304" pitchFamily="18" charset="-78"/>
              <a:cs typeface="Andalus" panose="02020603050405020304" pitchFamily="18" charset="-78"/>
            </a:endParaRPr>
          </a:p>
        </p:txBody>
      </p:sp>
      <p:sp>
        <p:nvSpPr>
          <p:cNvPr id="7" name="Rectangle 6"/>
          <p:cNvSpPr/>
          <p:nvPr/>
        </p:nvSpPr>
        <p:spPr>
          <a:xfrm>
            <a:off x="228601" y="4435285"/>
            <a:ext cx="11785599" cy="1754326"/>
          </a:xfrm>
          <a:prstGeom prst="rect">
            <a:avLst/>
          </a:prstGeom>
        </p:spPr>
        <p:txBody>
          <a:bodyPr wrap="square">
            <a:spAutoFit/>
          </a:bodyPr>
          <a:lstStyle/>
          <a:p>
            <a:pPr algn="just" rtl="0"/>
            <a:r>
              <a:rPr lang="en-US" b="1" dirty="0">
                <a:solidFill>
                  <a:prstClr val="black"/>
                </a:solidFill>
                <a:latin typeface="Andalus" panose="02020603050405020304" pitchFamily="18" charset="-78"/>
                <a:cs typeface="Andalus" panose="02020603050405020304" pitchFamily="18" charset="-78"/>
              </a:rPr>
              <a:t>Multiple projections can be obtained in MRI by electronically rotating the gradient magnetic fields around the patient to produce a set of projections (Figure 1-18). The projections are Fourier transformed and then back projection reconstruction can be used to produce an image as in CT. </a:t>
            </a:r>
          </a:p>
          <a:p>
            <a:pPr algn="just" rtl="0"/>
            <a:endParaRPr lang="en-US" b="1" dirty="0">
              <a:solidFill>
                <a:prstClr val="black"/>
              </a:solidFill>
              <a:latin typeface="Andalus" panose="02020603050405020304" pitchFamily="18" charset="-78"/>
              <a:cs typeface="Andalus" panose="02020603050405020304" pitchFamily="18" charset="-78"/>
            </a:endParaRPr>
          </a:p>
          <a:p>
            <a:pPr algn="just" rtl="0"/>
            <a:r>
              <a:rPr lang="en-US" b="1" dirty="0">
                <a:solidFill>
                  <a:prstClr val="black"/>
                </a:solidFill>
                <a:latin typeface="Andalus" panose="02020603050405020304" pitchFamily="18" charset="-78"/>
                <a:cs typeface="Andalus" panose="02020603050405020304" pitchFamily="18" charset="-78"/>
              </a:rPr>
              <a:t>Paul </a:t>
            </a:r>
            <a:r>
              <a:rPr lang="en-US" b="1" dirty="0" err="1">
                <a:solidFill>
                  <a:prstClr val="black"/>
                </a:solidFill>
                <a:latin typeface="Andalus" panose="02020603050405020304" pitchFamily="18" charset="-78"/>
                <a:cs typeface="Andalus" panose="02020603050405020304" pitchFamily="18" charset="-78"/>
              </a:rPr>
              <a:t>Lauterbur’s</a:t>
            </a:r>
            <a:r>
              <a:rPr lang="en-US" b="1" dirty="0">
                <a:solidFill>
                  <a:prstClr val="black"/>
                </a:solidFill>
                <a:latin typeface="Andalus" panose="02020603050405020304" pitchFamily="18" charset="-78"/>
                <a:cs typeface="Andalus" panose="02020603050405020304" pitchFamily="18" charset="-78"/>
              </a:rPr>
              <a:t> early MR images were created in this manner. MR images are reconstructed differently now. The spatial information still comes from the application of gradient magnetic fields superimposed on the B0</a:t>
            </a:r>
            <a:endParaRPr lang="ar-IQ" b="1" dirty="0">
              <a:solidFill>
                <a:prstClr val="black"/>
              </a:solidFill>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39111498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9267" y="838200"/>
            <a:ext cx="12132733" cy="5918199"/>
          </a:xfrm>
        </p:spPr>
        <p:txBody>
          <a:bodyPr/>
          <a:lstStyle/>
          <a:p>
            <a:pPr algn="l" rtl="0">
              <a:buFont typeface="Wingdings" panose="05000000000000000000" pitchFamily="2" charset="2"/>
              <a:buChar char="q"/>
            </a:pPr>
            <a:r>
              <a:rPr lang="en-US" dirty="0" smtClean="0"/>
              <a:t>; </a:t>
            </a:r>
            <a:r>
              <a:rPr lang="en-US" dirty="0" smtClean="0">
                <a:latin typeface="Elephant" panose="02020904090505020303" pitchFamily="18" charset="0"/>
              </a:rPr>
              <a:t>however, the reconstruction of an image occurs through a process called two - dimensional Fourier transformation (2DFT) or three-dimensional Fourier transformation (3DFT). </a:t>
            </a:r>
          </a:p>
          <a:p>
            <a:pPr marL="0" indent="0" algn="l" rtl="0">
              <a:buNone/>
            </a:pPr>
            <a:endParaRPr lang="en-US" dirty="0" smtClean="0">
              <a:latin typeface="Elephant" panose="02020904090505020303" pitchFamily="18" charset="0"/>
            </a:endParaRPr>
          </a:p>
          <a:p>
            <a:pPr algn="l" rtl="0">
              <a:buFont typeface="Wingdings" panose="05000000000000000000" pitchFamily="2" charset="2"/>
              <a:buChar char="q"/>
            </a:pPr>
            <a:r>
              <a:rPr lang="en-US" dirty="0" smtClean="0">
                <a:latin typeface="Elephant" panose="02020904090505020303" pitchFamily="18" charset="0"/>
              </a:rPr>
              <a:t>This is a special application of higher mathematics that will be developed conceptually later</a:t>
            </a:r>
            <a:r>
              <a:rPr lang="en-US" dirty="0" smtClean="0"/>
              <a:t>.</a:t>
            </a:r>
            <a:endParaRPr lang="ar-IQ" dirty="0"/>
          </a:p>
        </p:txBody>
      </p:sp>
    </p:spTree>
    <p:extLst>
      <p:ext uri="{BB962C8B-B14F-4D97-AF65-F5344CB8AC3E}">
        <p14:creationId xmlns:p14="http://schemas.microsoft.com/office/powerpoint/2010/main" val="13559147"/>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xmlns=""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6.xml><?xml version="1.0" encoding="utf-8"?>
<a:theme xmlns:a="http://schemas.openxmlformats.org/drawingml/2006/main" name="4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7.xml><?xml version="1.0" encoding="utf-8"?>
<a:theme xmlns:a="http://schemas.openxmlformats.org/drawingml/2006/main" name="5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8478</TotalTime>
  <Words>2916</Words>
  <Application>Microsoft Office PowerPoint</Application>
  <PresentationFormat>Custom</PresentationFormat>
  <Paragraphs>92</Paragraphs>
  <Slides>30</Slides>
  <Notes>0</Notes>
  <HiddenSlides>0</HiddenSlides>
  <MMClips>0</MMClips>
  <ScaleCrop>false</ScaleCrop>
  <HeadingPairs>
    <vt:vector size="4" baseType="variant">
      <vt:variant>
        <vt:lpstr>Theme</vt:lpstr>
      </vt:variant>
      <vt:variant>
        <vt:i4>7</vt:i4>
      </vt:variant>
      <vt:variant>
        <vt:lpstr>Slide Titles</vt:lpstr>
      </vt:variant>
      <vt:variant>
        <vt:i4>30</vt:i4>
      </vt:variant>
    </vt:vector>
  </HeadingPairs>
  <TitlesOfParts>
    <vt:vector size="37" baseType="lpstr">
      <vt:lpstr>Organic</vt:lpstr>
      <vt:lpstr>Office Theme</vt:lpstr>
      <vt:lpstr>1_Office Theme</vt:lpstr>
      <vt:lpstr>2_Office Theme</vt:lpstr>
      <vt:lpstr>3_Office Theme</vt:lpstr>
      <vt:lpstr>4_Office Theme</vt:lpstr>
      <vt:lpstr>5_Office Theme</vt:lpstr>
      <vt:lpstr>Magnetic Resonance and Medical Imaging lect 6 </vt:lpstr>
      <vt:lpstr>Fourier Transformation </vt:lpstr>
      <vt:lpstr>PowerPoint Presentation</vt:lpstr>
      <vt:lpstr>PowerPoint Presentation</vt:lpstr>
      <vt:lpstr>How is an image obtained from an NMR spectrum?  </vt:lpstr>
      <vt:lpstr>PowerPoint Presentation</vt:lpstr>
      <vt:lpstr>PowerPoint Presentation</vt:lpstr>
      <vt:lpstr>PowerPoint Presentation</vt:lpstr>
      <vt:lpstr>PowerPoint Presentation</vt:lpstr>
      <vt:lpstr>Magnetic Resonance and Medical Imaging lect 7 </vt:lpstr>
      <vt:lpstr>Net Magnetization </vt:lpstr>
      <vt:lpstr>Equilibrium </vt:lpstr>
      <vt:lpstr>Note :The larger the M0, the stronger the MR signal will be.</vt:lpstr>
      <vt:lpstr>PowerPoint Presentation</vt:lpstr>
      <vt:lpstr>PowerPoint Presentation</vt:lpstr>
      <vt:lpstr>PowerPoint Presentation</vt:lpstr>
      <vt:lpstr>Flip Angle </vt:lpstr>
      <vt:lpstr>Radiofrequency Pulses </vt:lpstr>
      <vt:lpstr>PowerPoint Presentation</vt:lpstr>
      <vt:lpstr>XY Magnetization </vt:lpstr>
      <vt:lpstr>PowerPoint Presentation</vt:lpstr>
      <vt:lpstr>PowerPoint Presentation</vt:lpstr>
      <vt:lpstr>Dephasing of XY Magnetization </vt:lpstr>
      <vt:lpstr>Return to Equilibrium </vt:lpstr>
      <vt:lpstr>PowerPoint Presentation</vt:lpstr>
      <vt:lpstr>Free Induction Decay </vt:lpstr>
      <vt:lpstr>PowerPoint Presentation</vt:lpstr>
      <vt:lpstr>Radiofrequency Pulse Diagrams  </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Magnetic Resonance and Medical Imaging</dc:title>
  <dc:creator>Windows User</dc:creator>
  <cp:lastModifiedBy>Windows User</cp:lastModifiedBy>
  <cp:revision>31</cp:revision>
  <dcterms:created xsi:type="dcterms:W3CDTF">2021-01-11T00:59:50Z</dcterms:created>
  <dcterms:modified xsi:type="dcterms:W3CDTF">2021-01-18T05:26:10Z</dcterms:modified>
</cp:coreProperties>
</file>